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74" r:id="rId7"/>
    <p:sldId id="261" r:id="rId8"/>
    <p:sldId id="269" r:id="rId9"/>
    <p:sldId id="266" r:id="rId10"/>
    <p:sldId id="262" r:id="rId11"/>
    <p:sldId id="270" r:id="rId12"/>
    <p:sldId id="275" r:id="rId13"/>
    <p:sldId id="263" r:id="rId14"/>
    <p:sldId id="271" r:id="rId15"/>
    <p:sldId id="265" r:id="rId16"/>
    <p:sldId id="272" r:id="rId17"/>
    <p:sldId id="273" r:id="rId18"/>
    <p:sldId id="277" r:id="rId19"/>
    <p:sldId id="276" r:id="rId20"/>
    <p:sldId id="287" r:id="rId21"/>
    <p:sldId id="278" r:id="rId22"/>
    <p:sldId id="280" r:id="rId23"/>
    <p:sldId id="281" r:id="rId24"/>
    <p:sldId id="282" r:id="rId25"/>
    <p:sldId id="283" r:id="rId26"/>
    <p:sldId id="264" r:id="rId27"/>
    <p:sldId id="286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9" autoAdjust="0"/>
    <p:restoredTop sz="94660"/>
  </p:normalViewPr>
  <p:slideViewPr>
    <p:cSldViewPr snapToGrid="0">
      <p:cViewPr varScale="1">
        <p:scale>
          <a:sx n="75" d="100"/>
          <a:sy n="75" d="100"/>
        </p:scale>
        <p:origin x="3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9FE77-60DD-4E94-9C95-D81DE48A8227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C0AFC-9CE3-4A8E-947C-68F79CFC5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96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5044D41-7A42-4705-B3DA-C1A817DBB0C5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4DDC2-9934-4DDE-B561-9736C5360300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F87B71-E354-4F80-908A-9FF9B4F63C8D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EE537D-F97B-4562-AEF5-7D8D5D34641C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8CBA4-E8C7-4256-8C48-11C9CFD2515D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E1E4F-4E22-4DBC-B11F-BD95F4D28FFC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4A9C-6ABA-47AC-8F79-1A60AC9A73D7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E5037-0371-4470-9457-352D0D26F71F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4188132-5F5A-4F03-B579-5046E77E6169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193617F-9431-46DC-99DC-0D1F5E9FF660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40E74A8D-35BF-46E1-B6FE-5AEAD6E916D3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6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ITWfLbMIn54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retis.sssup.it/~lipari/courses/rtos/lucidi/edf.pdf" TargetMode="External"/><Relationship Id="rId2" Type="http://schemas.openxmlformats.org/officeDocument/2006/relationships/hyperlink" Target="https://en.wikipedia.org/wiki/Paxos_(computer_science)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cs.anu.edu.au/courses/comp4620/2015/slides-ctw.pdf" TargetMode="External"/><Relationship Id="rId2" Type="http://schemas.openxmlformats.org/officeDocument/2006/relationships/hyperlink" Target="http://www.cs.cmu.edu/~aarti/Class/10704_Fall16/CTW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cse.ust.hk/vldb2002/program-info/tutorial-slides/T5garofalalis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Temporal Data and Real-Time Algorithms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Artemiy Firsov</a:t>
            </a:r>
          </a:p>
        </p:txBody>
      </p:sp>
    </p:spTree>
    <p:extLst>
      <p:ext uri="{BB962C8B-B14F-4D97-AF65-F5344CB8AC3E}">
        <p14:creationId xmlns:p14="http://schemas.microsoft.com/office/powerpoint/2010/main" val="177433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Acquisition.TC.Update</a:t>
            </a:r>
            <a:r>
              <a:rPr lang="en-US" dirty="0" smtClean="0"/>
              <a:t> </a:t>
            </a:r>
            <a:r>
              <a:rPr lang="en-US" dirty="0"/>
              <a:t>consistency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22900" y="3340100"/>
            <a:ext cx="6464300" cy="2624128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err="1"/>
              <a:t>Prefer_Open</a:t>
            </a:r>
            <a:r>
              <a:rPr lang="en-US" dirty="0"/>
              <a:t>: a table that does not have to reflect the most recent data, but one whose partitions can be easily updated (in an incremental manner) if necessary; e.g., monotonic views such as selections and transformations of one other table. </a:t>
            </a:r>
          </a:p>
          <a:p>
            <a:r>
              <a:rPr lang="en-US" b="1" dirty="0" err="1" smtClean="0"/>
              <a:t>Require_Open</a:t>
            </a:r>
            <a:r>
              <a:rPr lang="en-US" dirty="0"/>
              <a:t>: a real-time table in which any possible data must be provided as soon as possible. </a:t>
            </a:r>
            <a:endParaRPr lang="en-US" dirty="0" smtClean="0"/>
          </a:p>
          <a:p>
            <a:r>
              <a:rPr lang="en-US" b="1" dirty="0" err="1" smtClean="0"/>
              <a:t>Prefer_Closed</a:t>
            </a:r>
            <a:r>
              <a:rPr lang="en-US" dirty="0"/>
              <a:t>: Tables whose partitions are expensive to </a:t>
            </a:r>
            <a:r>
              <a:rPr lang="en-US" dirty="0" err="1"/>
              <a:t>recompute</a:t>
            </a:r>
            <a:r>
              <a:rPr lang="en-US" dirty="0"/>
              <a:t>, such as joins and complex aggregation (depending on the incremental maintenance strategy). </a:t>
            </a:r>
          </a:p>
          <a:p>
            <a:r>
              <a:rPr lang="en-US" b="1" dirty="0" err="1" smtClean="0"/>
              <a:t>Prefer_Complete</a:t>
            </a:r>
            <a:r>
              <a:rPr lang="en-US" dirty="0"/>
              <a:t>: a table whose output is only meaningful if the input is complete.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310" y="1428750"/>
            <a:ext cx="6263890" cy="177425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390650" y="596422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Consistency in a Stream </a:t>
            </a:r>
            <a:r>
              <a:rPr lang="en-US" sz="1200" dirty="0" smtClean="0"/>
              <a:t>Warehouse, </a:t>
            </a:r>
            <a:r>
              <a:rPr lang="en-US" sz="1200" dirty="0"/>
              <a:t>Lukasz </a:t>
            </a:r>
            <a:r>
              <a:rPr lang="en-US" sz="1200" dirty="0" err="1"/>
              <a:t>Golab</a:t>
            </a:r>
            <a:r>
              <a:rPr lang="en-US" sz="1200" dirty="0"/>
              <a:t> and Theodore Johnson, AT&amp;T Labs – Research , 2013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953478" y="1428750"/>
            <a:ext cx="4348772" cy="4216468"/>
            <a:chOff x="6699250" y="324160"/>
            <a:chExt cx="5207000" cy="5291265"/>
          </a:xfrm>
        </p:grpSpPr>
        <p:grpSp>
          <p:nvGrpSpPr>
            <p:cNvPr id="37" name="Group 36"/>
            <p:cNvGrpSpPr/>
            <p:nvPr/>
          </p:nvGrpSpPr>
          <p:grpSpPr>
            <a:xfrm>
              <a:off x="6699250" y="324160"/>
              <a:ext cx="5207000" cy="5291265"/>
              <a:chOff x="6699250" y="82860"/>
              <a:chExt cx="5207000" cy="5291265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7486650" y="8286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DS1</a:t>
                </a:r>
                <a:endParaRPr lang="en-US" sz="1600" dirty="0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8655050" y="97653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DS2</a:t>
                </a:r>
                <a:endParaRPr lang="en-US" sz="1600" dirty="0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9823450" y="91472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DS3</a:t>
                </a:r>
                <a:endParaRPr lang="en-US" sz="1600" dirty="0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0991850" y="91472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DS4</a:t>
                </a:r>
                <a:endParaRPr lang="en-US" sz="1600" dirty="0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699250" y="171450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IR1</a:t>
                </a:r>
                <a:endParaRPr lang="en-US" sz="1600" dirty="0"/>
              </a:p>
            </p:txBody>
          </p:sp>
          <p:cxnSp>
            <p:nvCxnSpPr>
              <p:cNvPr id="46" name="Straight Arrow Connector 45"/>
              <p:cNvCxnSpPr>
                <a:stCxn id="41" idx="4"/>
                <a:endCxn id="45" idx="0"/>
              </p:cNvCxnSpPr>
              <p:nvPr/>
            </p:nvCxnSpPr>
            <p:spPr>
              <a:xfrm flipH="1">
                <a:off x="7156450" y="997260"/>
                <a:ext cx="787400" cy="7172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>
                <a:stCxn id="42" idx="4"/>
                <a:endCxn id="45" idx="0"/>
              </p:cNvCxnSpPr>
              <p:nvPr/>
            </p:nvCxnSpPr>
            <p:spPr>
              <a:xfrm flipH="1">
                <a:off x="7156450" y="1012053"/>
                <a:ext cx="1955800" cy="7024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>
                <a:stCxn id="43" idx="4"/>
                <a:endCxn id="45" idx="0"/>
              </p:cNvCxnSpPr>
              <p:nvPr/>
            </p:nvCxnSpPr>
            <p:spPr>
              <a:xfrm flipH="1">
                <a:off x="7156450" y="1005872"/>
                <a:ext cx="3124200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>
                <a:stCxn id="44" idx="4"/>
                <a:endCxn id="45" idx="0"/>
              </p:cNvCxnSpPr>
              <p:nvPr/>
            </p:nvCxnSpPr>
            <p:spPr>
              <a:xfrm flipH="1">
                <a:off x="7156450" y="1005872"/>
                <a:ext cx="4292600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/>
              <p:cNvSpPr/>
              <p:nvPr/>
            </p:nvSpPr>
            <p:spPr>
              <a:xfrm>
                <a:off x="8655050" y="1781296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IR1</a:t>
                </a:r>
                <a:endParaRPr lang="en-US" sz="1600" dirty="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10980969" y="171450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IR1</a:t>
                </a:r>
                <a:endParaRPr lang="en-US" sz="1600" dirty="0"/>
              </a:p>
            </p:txBody>
          </p:sp>
          <p:cxnSp>
            <p:nvCxnSpPr>
              <p:cNvPr id="52" name="Straight Arrow Connector 51"/>
              <p:cNvCxnSpPr>
                <a:stCxn id="43" idx="4"/>
                <a:endCxn id="51" idx="0"/>
              </p:cNvCxnSpPr>
              <p:nvPr/>
            </p:nvCxnSpPr>
            <p:spPr>
              <a:xfrm>
                <a:off x="10280650" y="1005872"/>
                <a:ext cx="1157519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>
                <a:stCxn id="44" idx="4"/>
                <a:endCxn id="51" idx="0"/>
              </p:cNvCxnSpPr>
              <p:nvPr/>
            </p:nvCxnSpPr>
            <p:spPr>
              <a:xfrm flipH="1">
                <a:off x="11438169" y="1005872"/>
                <a:ext cx="10881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>
                <a:stCxn id="42" idx="4"/>
                <a:endCxn id="50" idx="0"/>
              </p:cNvCxnSpPr>
              <p:nvPr/>
            </p:nvCxnSpPr>
            <p:spPr>
              <a:xfrm>
                <a:off x="9112250" y="1012053"/>
                <a:ext cx="0" cy="7692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43" idx="4"/>
                <a:endCxn id="50" idx="0"/>
              </p:cNvCxnSpPr>
              <p:nvPr/>
            </p:nvCxnSpPr>
            <p:spPr>
              <a:xfrm flipH="1">
                <a:off x="9112250" y="1005872"/>
                <a:ext cx="1168400" cy="7754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l 55"/>
              <p:cNvSpPr/>
              <p:nvPr/>
            </p:nvSpPr>
            <p:spPr>
              <a:xfrm>
                <a:off x="9823450" y="3082889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IR2</a:t>
                </a:r>
                <a:endParaRPr lang="en-US" sz="1600" dirty="0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7486650" y="3090286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IR2</a:t>
                </a:r>
                <a:endParaRPr lang="en-US" sz="1600" dirty="0"/>
              </a:p>
            </p:txBody>
          </p:sp>
          <p:cxnSp>
            <p:nvCxnSpPr>
              <p:cNvPr id="58" name="Straight Arrow Connector 57"/>
              <p:cNvCxnSpPr>
                <a:stCxn id="41" idx="4"/>
                <a:endCxn id="57" idx="0"/>
              </p:cNvCxnSpPr>
              <p:nvPr/>
            </p:nvCxnSpPr>
            <p:spPr>
              <a:xfrm>
                <a:off x="7943850" y="997260"/>
                <a:ext cx="0" cy="209302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>
                <a:stCxn id="51" idx="4"/>
                <a:endCxn id="57" idx="0"/>
              </p:cNvCxnSpPr>
              <p:nvPr/>
            </p:nvCxnSpPr>
            <p:spPr>
              <a:xfrm flipH="1">
                <a:off x="7943850" y="2628900"/>
                <a:ext cx="3494319" cy="4613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50" idx="4"/>
                <a:endCxn id="57" idx="0"/>
              </p:cNvCxnSpPr>
              <p:nvPr/>
            </p:nvCxnSpPr>
            <p:spPr>
              <a:xfrm flipH="1">
                <a:off x="7943850" y="2695696"/>
                <a:ext cx="1168400" cy="3945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>
                <a:stCxn id="50" idx="4"/>
                <a:endCxn id="56" idx="0"/>
              </p:cNvCxnSpPr>
              <p:nvPr/>
            </p:nvCxnSpPr>
            <p:spPr>
              <a:xfrm>
                <a:off x="9112250" y="2695696"/>
                <a:ext cx="1168400" cy="38719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>
                <a:stCxn id="51" idx="4"/>
                <a:endCxn id="56" idx="0"/>
              </p:cNvCxnSpPr>
              <p:nvPr/>
            </p:nvCxnSpPr>
            <p:spPr>
              <a:xfrm flipH="1">
                <a:off x="10280650" y="2628900"/>
                <a:ext cx="1157519" cy="4539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Oval 62"/>
              <p:cNvSpPr/>
              <p:nvPr/>
            </p:nvSpPr>
            <p:spPr>
              <a:xfrm>
                <a:off x="8655050" y="4459725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RES</a:t>
                </a:r>
                <a:endParaRPr lang="en-US" sz="1600" dirty="0"/>
              </a:p>
            </p:txBody>
          </p:sp>
          <p:cxnSp>
            <p:nvCxnSpPr>
              <p:cNvPr id="64" name="Straight Arrow Connector 63"/>
              <p:cNvCxnSpPr>
                <a:stCxn id="57" idx="4"/>
                <a:endCxn id="63" idx="0"/>
              </p:cNvCxnSpPr>
              <p:nvPr/>
            </p:nvCxnSpPr>
            <p:spPr>
              <a:xfrm>
                <a:off x="7943850" y="4004686"/>
                <a:ext cx="1168400" cy="4550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>
                <a:stCxn id="56" idx="4"/>
                <a:endCxn id="63" idx="0"/>
              </p:cNvCxnSpPr>
              <p:nvPr/>
            </p:nvCxnSpPr>
            <p:spPr>
              <a:xfrm flipH="1">
                <a:off x="9112250" y="3997289"/>
                <a:ext cx="1168400" cy="46243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Oval 37"/>
            <p:cNvSpPr/>
            <p:nvPr/>
          </p:nvSpPr>
          <p:spPr>
            <a:xfrm>
              <a:off x="6699250" y="4696253"/>
              <a:ext cx="914400" cy="914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RES</a:t>
              </a:r>
              <a:endParaRPr lang="en-US" sz="1600" dirty="0"/>
            </a:p>
          </p:txBody>
        </p:sp>
        <p:cxnSp>
          <p:nvCxnSpPr>
            <p:cNvPr id="39" name="Straight Arrow Connector 38"/>
            <p:cNvCxnSpPr>
              <a:stCxn id="57" idx="4"/>
              <a:endCxn id="38" idx="0"/>
            </p:cNvCxnSpPr>
            <p:nvPr/>
          </p:nvCxnSpPr>
          <p:spPr>
            <a:xfrm flipH="1">
              <a:off x="7156450" y="4245986"/>
              <a:ext cx="787400" cy="450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45" idx="4"/>
              <a:endCxn id="38" idx="0"/>
            </p:cNvCxnSpPr>
            <p:nvPr/>
          </p:nvCxnSpPr>
          <p:spPr>
            <a:xfrm>
              <a:off x="7156450" y="2870200"/>
              <a:ext cx="0" cy="18260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262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Acquisition.TC.Update</a:t>
            </a:r>
            <a:r>
              <a:rPr lang="en-US" dirty="0" smtClean="0"/>
              <a:t> </a:t>
            </a:r>
            <a:r>
              <a:rPr lang="en-US" dirty="0"/>
              <a:t>consistency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90650" y="596422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Consistency in a Stream </a:t>
            </a:r>
            <a:r>
              <a:rPr lang="en-US" sz="1200" dirty="0" smtClean="0"/>
              <a:t>Warehouse, </a:t>
            </a:r>
            <a:r>
              <a:rPr lang="en-US" sz="1200" dirty="0"/>
              <a:t>Lukasz </a:t>
            </a:r>
            <a:r>
              <a:rPr lang="en-US" sz="1200" dirty="0" err="1"/>
              <a:t>Golab</a:t>
            </a:r>
            <a:r>
              <a:rPr lang="en-US" sz="1200" dirty="0"/>
              <a:t> and Theodore Johnson, AT&amp;T Labs – Research , 2013</a:t>
            </a:r>
          </a:p>
        </p:txBody>
      </p:sp>
      <p:grpSp>
        <p:nvGrpSpPr>
          <p:cNvPr id="36" name="Group 35"/>
          <p:cNvGrpSpPr/>
          <p:nvPr/>
        </p:nvGrpSpPr>
        <p:grpSpPr>
          <a:xfrm>
            <a:off x="1685207" y="1337310"/>
            <a:ext cx="4348772" cy="4216468"/>
            <a:chOff x="6699250" y="324160"/>
            <a:chExt cx="5207000" cy="5291265"/>
          </a:xfrm>
        </p:grpSpPr>
        <p:grpSp>
          <p:nvGrpSpPr>
            <p:cNvPr id="37" name="Group 36"/>
            <p:cNvGrpSpPr/>
            <p:nvPr/>
          </p:nvGrpSpPr>
          <p:grpSpPr>
            <a:xfrm>
              <a:off x="6699250" y="324160"/>
              <a:ext cx="5207000" cy="5291265"/>
              <a:chOff x="6699250" y="82860"/>
              <a:chExt cx="5207000" cy="5291265"/>
            </a:xfrm>
          </p:grpSpPr>
          <p:sp>
            <p:nvSpPr>
              <p:cNvPr id="41" name="Oval 40"/>
              <p:cNvSpPr/>
              <p:nvPr/>
            </p:nvSpPr>
            <p:spPr>
              <a:xfrm>
                <a:off x="7486650" y="8286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DS1</a:t>
                </a:r>
                <a:endParaRPr lang="en-US" sz="1600" dirty="0"/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8655050" y="97653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DS2</a:t>
                </a:r>
                <a:endParaRPr lang="en-US" sz="1600" dirty="0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9823450" y="91472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DS3</a:t>
                </a:r>
                <a:endParaRPr lang="en-US" sz="1600" dirty="0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10991850" y="91472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DS4</a:t>
                </a:r>
                <a:endParaRPr lang="en-US" sz="1600" dirty="0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6699250" y="171450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IR1</a:t>
                </a:r>
                <a:endParaRPr lang="en-US" sz="1600" dirty="0"/>
              </a:p>
            </p:txBody>
          </p:sp>
          <p:cxnSp>
            <p:nvCxnSpPr>
              <p:cNvPr id="46" name="Straight Arrow Connector 45"/>
              <p:cNvCxnSpPr>
                <a:stCxn id="41" idx="4"/>
                <a:endCxn id="45" idx="0"/>
              </p:cNvCxnSpPr>
              <p:nvPr/>
            </p:nvCxnSpPr>
            <p:spPr>
              <a:xfrm flipH="1">
                <a:off x="7156450" y="997260"/>
                <a:ext cx="787400" cy="7172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>
                <a:stCxn id="42" idx="4"/>
                <a:endCxn id="45" idx="0"/>
              </p:cNvCxnSpPr>
              <p:nvPr/>
            </p:nvCxnSpPr>
            <p:spPr>
              <a:xfrm flipH="1">
                <a:off x="7156450" y="1012053"/>
                <a:ext cx="1955800" cy="7024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>
                <a:stCxn id="43" idx="4"/>
                <a:endCxn id="45" idx="0"/>
              </p:cNvCxnSpPr>
              <p:nvPr/>
            </p:nvCxnSpPr>
            <p:spPr>
              <a:xfrm flipH="1">
                <a:off x="7156450" y="1005872"/>
                <a:ext cx="3124200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>
                <a:stCxn id="44" idx="4"/>
                <a:endCxn id="45" idx="0"/>
              </p:cNvCxnSpPr>
              <p:nvPr/>
            </p:nvCxnSpPr>
            <p:spPr>
              <a:xfrm flipH="1">
                <a:off x="7156450" y="1005872"/>
                <a:ext cx="4292600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Oval 49"/>
              <p:cNvSpPr/>
              <p:nvPr/>
            </p:nvSpPr>
            <p:spPr>
              <a:xfrm>
                <a:off x="8655050" y="1781296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IR1</a:t>
                </a:r>
                <a:endParaRPr lang="en-US" sz="1600" dirty="0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10980969" y="171450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IR1</a:t>
                </a:r>
                <a:endParaRPr lang="en-US" sz="1600" dirty="0"/>
              </a:p>
            </p:txBody>
          </p:sp>
          <p:cxnSp>
            <p:nvCxnSpPr>
              <p:cNvPr id="52" name="Straight Arrow Connector 51"/>
              <p:cNvCxnSpPr>
                <a:stCxn id="43" idx="4"/>
                <a:endCxn id="51" idx="0"/>
              </p:cNvCxnSpPr>
              <p:nvPr/>
            </p:nvCxnSpPr>
            <p:spPr>
              <a:xfrm>
                <a:off x="10280650" y="1005872"/>
                <a:ext cx="1157519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>
                <a:stCxn id="44" idx="4"/>
                <a:endCxn id="51" idx="0"/>
              </p:cNvCxnSpPr>
              <p:nvPr/>
            </p:nvCxnSpPr>
            <p:spPr>
              <a:xfrm flipH="1">
                <a:off x="11438169" y="1005872"/>
                <a:ext cx="10881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>
                <a:stCxn id="42" idx="4"/>
                <a:endCxn id="50" idx="0"/>
              </p:cNvCxnSpPr>
              <p:nvPr/>
            </p:nvCxnSpPr>
            <p:spPr>
              <a:xfrm>
                <a:off x="9112250" y="1012053"/>
                <a:ext cx="0" cy="7692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>
                <a:stCxn id="43" idx="4"/>
                <a:endCxn id="50" idx="0"/>
              </p:cNvCxnSpPr>
              <p:nvPr/>
            </p:nvCxnSpPr>
            <p:spPr>
              <a:xfrm flipH="1">
                <a:off x="9112250" y="1005872"/>
                <a:ext cx="1168400" cy="7754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l 55"/>
              <p:cNvSpPr/>
              <p:nvPr/>
            </p:nvSpPr>
            <p:spPr>
              <a:xfrm>
                <a:off x="9823450" y="3082889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IR2</a:t>
                </a:r>
                <a:endParaRPr lang="en-US" sz="1600" dirty="0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7486650" y="3090286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IR2</a:t>
                </a:r>
                <a:endParaRPr lang="en-US" sz="1600" dirty="0"/>
              </a:p>
            </p:txBody>
          </p:sp>
          <p:cxnSp>
            <p:nvCxnSpPr>
              <p:cNvPr id="58" name="Straight Arrow Connector 57"/>
              <p:cNvCxnSpPr>
                <a:stCxn id="41" idx="4"/>
                <a:endCxn id="57" idx="0"/>
              </p:cNvCxnSpPr>
              <p:nvPr/>
            </p:nvCxnSpPr>
            <p:spPr>
              <a:xfrm>
                <a:off x="7943850" y="997260"/>
                <a:ext cx="0" cy="209302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>
                <a:stCxn id="51" idx="4"/>
                <a:endCxn id="57" idx="0"/>
              </p:cNvCxnSpPr>
              <p:nvPr/>
            </p:nvCxnSpPr>
            <p:spPr>
              <a:xfrm flipH="1">
                <a:off x="7943850" y="2628900"/>
                <a:ext cx="3494319" cy="4613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Arrow Connector 59"/>
              <p:cNvCxnSpPr>
                <a:stCxn id="50" idx="4"/>
                <a:endCxn id="57" idx="0"/>
              </p:cNvCxnSpPr>
              <p:nvPr/>
            </p:nvCxnSpPr>
            <p:spPr>
              <a:xfrm flipH="1">
                <a:off x="7943850" y="2695696"/>
                <a:ext cx="1168400" cy="3945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>
                <a:stCxn id="50" idx="4"/>
                <a:endCxn id="56" idx="0"/>
              </p:cNvCxnSpPr>
              <p:nvPr/>
            </p:nvCxnSpPr>
            <p:spPr>
              <a:xfrm>
                <a:off x="9112250" y="2695696"/>
                <a:ext cx="1168400" cy="38719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/>
              <p:cNvCxnSpPr>
                <a:stCxn id="51" idx="4"/>
                <a:endCxn id="56" idx="0"/>
              </p:cNvCxnSpPr>
              <p:nvPr/>
            </p:nvCxnSpPr>
            <p:spPr>
              <a:xfrm flipH="1">
                <a:off x="10280650" y="2628900"/>
                <a:ext cx="1157519" cy="4539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Oval 62"/>
              <p:cNvSpPr/>
              <p:nvPr/>
            </p:nvSpPr>
            <p:spPr>
              <a:xfrm>
                <a:off x="8655050" y="4459725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RES</a:t>
                </a:r>
                <a:endParaRPr lang="en-US" sz="1600" dirty="0"/>
              </a:p>
            </p:txBody>
          </p:sp>
          <p:cxnSp>
            <p:nvCxnSpPr>
              <p:cNvPr id="64" name="Straight Arrow Connector 63"/>
              <p:cNvCxnSpPr>
                <a:stCxn id="57" idx="4"/>
                <a:endCxn id="63" idx="0"/>
              </p:cNvCxnSpPr>
              <p:nvPr/>
            </p:nvCxnSpPr>
            <p:spPr>
              <a:xfrm>
                <a:off x="7943850" y="4004686"/>
                <a:ext cx="1168400" cy="4550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>
                <a:stCxn id="56" idx="4"/>
                <a:endCxn id="63" idx="0"/>
              </p:cNvCxnSpPr>
              <p:nvPr/>
            </p:nvCxnSpPr>
            <p:spPr>
              <a:xfrm flipH="1">
                <a:off x="9112250" y="3997289"/>
                <a:ext cx="1168400" cy="46243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Oval 37"/>
            <p:cNvSpPr/>
            <p:nvPr/>
          </p:nvSpPr>
          <p:spPr>
            <a:xfrm>
              <a:off x="6699250" y="4696253"/>
              <a:ext cx="914400" cy="914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RES</a:t>
              </a:r>
              <a:endParaRPr lang="en-US" sz="1600" dirty="0"/>
            </a:p>
          </p:txBody>
        </p:sp>
        <p:cxnSp>
          <p:nvCxnSpPr>
            <p:cNvPr id="39" name="Straight Arrow Connector 38"/>
            <p:cNvCxnSpPr>
              <a:stCxn id="57" idx="4"/>
              <a:endCxn id="38" idx="0"/>
            </p:cNvCxnSpPr>
            <p:nvPr/>
          </p:nvCxnSpPr>
          <p:spPr>
            <a:xfrm flipH="1">
              <a:off x="7156450" y="4245986"/>
              <a:ext cx="787400" cy="450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45" idx="4"/>
              <a:endCxn id="38" idx="0"/>
            </p:cNvCxnSpPr>
            <p:nvPr/>
          </p:nvCxnSpPr>
          <p:spPr>
            <a:xfrm>
              <a:off x="7156450" y="2870200"/>
              <a:ext cx="0" cy="18260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6490205" y="2622844"/>
            <a:ext cx="53227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Update Consistency </a:t>
            </a:r>
            <a:r>
              <a:rPr lang="en-US" b="1" dirty="0" smtClean="0"/>
              <a:t>Resolution: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 err="1"/>
              <a:t>Require_Open</a:t>
            </a:r>
            <a:r>
              <a:rPr lang="en-US" dirty="0"/>
              <a:t> is in M, mark T as </a:t>
            </a:r>
            <a:r>
              <a:rPr lang="en-US" dirty="0" err="1" smtClean="0"/>
              <a:t>Require_Open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Else</a:t>
            </a:r>
            <a:r>
              <a:rPr lang="en-US" dirty="0"/>
              <a:t>, if some label in M is </a:t>
            </a:r>
            <a:r>
              <a:rPr lang="en-US" dirty="0" err="1"/>
              <a:t>Prefer_Closed</a:t>
            </a:r>
            <a:r>
              <a:rPr lang="en-US" dirty="0"/>
              <a:t>, mark T </a:t>
            </a:r>
            <a:r>
              <a:rPr lang="en-US" dirty="0" smtClean="0"/>
              <a:t>as </a:t>
            </a:r>
            <a:r>
              <a:rPr lang="en-US" dirty="0" err="1" smtClean="0"/>
              <a:t>Prefer_Closed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Else</a:t>
            </a:r>
            <a:r>
              <a:rPr lang="en-US" dirty="0"/>
              <a:t>, if all labels in M are </a:t>
            </a:r>
            <a:r>
              <a:rPr lang="en-US" dirty="0" err="1"/>
              <a:t>Prefer_Complete</a:t>
            </a:r>
            <a:r>
              <a:rPr lang="en-US" dirty="0"/>
              <a:t>, mark T </a:t>
            </a:r>
            <a:r>
              <a:rPr lang="en-US" dirty="0" smtClean="0"/>
              <a:t>as </a:t>
            </a:r>
            <a:r>
              <a:rPr lang="en-US" dirty="0" err="1" smtClean="0"/>
              <a:t>Prefer_Complete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Else</a:t>
            </a:r>
            <a:r>
              <a:rPr lang="en-US" dirty="0"/>
              <a:t>, mark T as </a:t>
            </a:r>
            <a:r>
              <a:rPr lang="en-US" dirty="0" err="1"/>
              <a:t>Prefer_Open</a:t>
            </a:r>
            <a:r>
              <a:rPr lang="en-US" dirty="0"/>
              <a:t>.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193531" y="5437316"/>
            <a:ext cx="1140287" cy="364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Require_Open</a:t>
            </a:r>
            <a:endParaRPr lang="en-US" sz="1200" dirty="0"/>
          </a:p>
        </p:txBody>
      </p:sp>
      <p:sp>
        <p:nvSpPr>
          <p:cNvPr id="66" name="Rounded Rectangle 65"/>
          <p:cNvSpPr/>
          <p:nvPr/>
        </p:nvSpPr>
        <p:spPr>
          <a:xfrm>
            <a:off x="1415487" y="5442441"/>
            <a:ext cx="1309182" cy="364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Prefer_Closed</a:t>
            </a:r>
            <a:endParaRPr lang="en-US" sz="1200" dirty="0"/>
          </a:p>
        </p:txBody>
      </p:sp>
      <p:sp>
        <p:nvSpPr>
          <p:cNvPr id="67" name="Rounded Rectangle 66"/>
          <p:cNvSpPr/>
          <p:nvPr/>
        </p:nvSpPr>
        <p:spPr>
          <a:xfrm>
            <a:off x="4120918" y="4348923"/>
            <a:ext cx="1140287" cy="364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Require_Open</a:t>
            </a:r>
            <a:endParaRPr lang="en-US" sz="1200" dirty="0"/>
          </a:p>
        </p:txBody>
      </p:sp>
      <p:sp>
        <p:nvSpPr>
          <p:cNvPr id="68" name="Rounded Rectangle 67"/>
          <p:cNvSpPr/>
          <p:nvPr/>
        </p:nvSpPr>
        <p:spPr>
          <a:xfrm>
            <a:off x="2165005" y="4319363"/>
            <a:ext cx="1140287" cy="364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Require_Open</a:t>
            </a:r>
            <a:endParaRPr lang="en-US" sz="1200" dirty="0"/>
          </a:p>
        </p:txBody>
      </p:sp>
      <p:sp>
        <p:nvSpPr>
          <p:cNvPr id="69" name="Rounded Rectangle 68"/>
          <p:cNvSpPr/>
          <p:nvPr/>
        </p:nvSpPr>
        <p:spPr>
          <a:xfrm>
            <a:off x="1407209" y="3231896"/>
            <a:ext cx="1309182" cy="364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Prefer_Closed</a:t>
            </a:r>
            <a:endParaRPr lang="en-US" sz="1200" dirty="0"/>
          </a:p>
        </p:txBody>
      </p:sp>
      <p:sp>
        <p:nvSpPr>
          <p:cNvPr id="70" name="Rounded Rectangle 69"/>
          <p:cNvSpPr/>
          <p:nvPr/>
        </p:nvSpPr>
        <p:spPr>
          <a:xfrm>
            <a:off x="3045900" y="3231349"/>
            <a:ext cx="1309182" cy="364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Prefer_Closed</a:t>
            </a:r>
            <a:endParaRPr lang="en-US" sz="1200" dirty="0"/>
          </a:p>
        </p:txBody>
      </p:sp>
      <p:sp>
        <p:nvSpPr>
          <p:cNvPr id="71" name="Rounded Rectangle 70"/>
          <p:cNvSpPr/>
          <p:nvPr/>
        </p:nvSpPr>
        <p:spPr>
          <a:xfrm>
            <a:off x="5081991" y="3258325"/>
            <a:ext cx="1140287" cy="36433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Require_Open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5657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 animBg="1"/>
      <p:bldP spid="69" grpId="0" animBg="1"/>
      <p:bldP spid="7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12</a:t>
            </a:fld>
            <a:endParaRPr lang="en-US" dirty="0"/>
          </a:p>
        </p:txBody>
      </p:sp>
      <p:pic>
        <p:nvPicPr>
          <p:cNvPr id="1026" name="Picture 2" descr="Image result for ques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69" y="1318169"/>
            <a:ext cx="9098462" cy="454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903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Hard </a:t>
            </a:r>
            <a:r>
              <a:rPr lang="en-US" b="1" dirty="0"/>
              <a:t>real-time </a:t>
            </a:r>
            <a:r>
              <a:rPr lang="en-US" dirty="0" smtClean="0"/>
              <a:t>- tasks </a:t>
            </a:r>
            <a:r>
              <a:rPr lang="en-US" dirty="0"/>
              <a:t>that miss deadlines </a:t>
            </a:r>
            <a:r>
              <a:rPr lang="en-US" dirty="0" smtClean="0"/>
              <a:t>break </a:t>
            </a:r>
            <a:r>
              <a:rPr lang="en-US" dirty="0"/>
              <a:t>the system </a:t>
            </a:r>
          </a:p>
          <a:p>
            <a:r>
              <a:rPr lang="en-US" b="1" dirty="0" smtClean="0"/>
              <a:t>Firm </a:t>
            </a:r>
            <a:r>
              <a:rPr lang="en-US" b="1" dirty="0"/>
              <a:t>real-time </a:t>
            </a:r>
            <a:r>
              <a:rPr lang="en-US" dirty="0"/>
              <a:t>- tasks that miss deadlines  are </a:t>
            </a:r>
            <a:r>
              <a:rPr lang="en-US" dirty="0" smtClean="0"/>
              <a:t>discarded </a:t>
            </a:r>
          </a:p>
          <a:p>
            <a:r>
              <a:rPr lang="en-US" b="1" dirty="0" smtClean="0"/>
              <a:t>Soft real-time</a:t>
            </a:r>
            <a:r>
              <a:rPr lang="en-US" dirty="0" smtClean="0"/>
              <a:t> </a:t>
            </a:r>
            <a:r>
              <a:rPr lang="en-US" dirty="0"/>
              <a:t>- tasks that miss deadlines  are </a:t>
            </a:r>
            <a:r>
              <a:rPr lang="en-US" dirty="0" smtClean="0"/>
              <a:t>ignored</a:t>
            </a:r>
          </a:p>
          <a:p>
            <a:r>
              <a:rPr lang="en-US" b="1" dirty="0" smtClean="0"/>
              <a:t>Bounded-tardiness scheduling </a:t>
            </a:r>
            <a:r>
              <a:rPr lang="en-US" dirty="0" smtClean="0"/>
              <a:t>– tasks can </a:t>
            </a:r>
            <a:r>
              <a:rPr lang="en-US" dirty="0"/>
              <a:t>miss their deadline without breaking the system or being discarded, </a:t>
            </a:r>
            <a:r>
              <a:rPr lang="en-US" dirty="0" smtClean="0"/>
              <a:t>but their </a:t>
            </a:r>
            <a:r>
              <a:rPr lang="en-US" i="1" dirty="0"/>
              <a:t>tardiness </a:t>
            </a:r>
            <a:r>
              <a:rPr lang="en-US" dirty="0"/>
              <a:t>in completion after their deadline is </a:t>
            </a:r>
            <a:r>
              <a:rPr lang="en-US" dirty="0" smtClean="0"/>
              <a:t>bounded (Earliest Deadline First, Earliest Pseudo-Deadline First)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13</a:t>
            </a:fld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1803400" y="2286000"/>
            <a:ext cx="6007100" cy="1143000"/>
            <a:chOff x="1803400" y="2286000"/>
            <a:chExt cx="6007100" cy="1143000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803400" y="2286000"/>
              <a:ext cx="5803900" cy="113030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803400" y="2413000"/>
              <a:ext cx="6007100" cy="1016000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2642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0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4012501"/>
            <a:ext cx="5820587" cy="20100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Acquisition.RTS.Bounded</a:t>
            </a:r>
            <a:r>
              <a:rPr lang="en-US" dirty="0" smtClean="0"/>
              <a:t>-tardiness </a:t>
            </a:r>
            <a:r>
              <a:rPr lang="en-US" dirty="0"/>
              <a:t>scheduling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390650" y="1853648"/>
            <a:ext cx="265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Earliest Deadline First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457540"/>
              </p:ext>
            </p:extLst>
          </p:nvPr>
        </p:nvGraphicFramePr>
        <p:xfrm>
          <a:off x="1390651" y="2243114"/>
          <a:ext cx="440055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1621270631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2629521373"/>
                    </a:ext>
                  </a:extLst>
                </a:gridCol>
                <a:gridCol w="1466850">
                  <a:extLst>
                    <a:ext uri="{9D8B030D-6E8A-4147-A177-3AD203B41FA5}">
                      <a16:colId xmlns:a16="http://schemas.microsoft.com/office/drawing/2014/main" val="3670297285"/>
                    </a:ext>
                  </a:extLst>
                </a:gridCol>
              </a:tblGrid>
              <a:tr h="558355"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Execution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Period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292862"/>
                  </a:ext>
                </a:extLst>
              </a:tr>
              <a:tr h="31906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2823564"/>
                  </a:ext>
                </a:extLst>
              </a:tr>
              <a:tr h="31906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360004"/>
                  </a:ext>
                </a:extLst>
              </a:tr>
              <a:tr h="31906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12666"/>
                  </a:ext>
                </a:extLst>
              </a:tr>
            </a:tbl>
          </a:graphicData>
        </a:graphic>
      </p:graphicFrame>
      <p:pic>
        <p:nvPicPr>
          <p:cNvPr id="1026" name="Picture 2" descr="https://upload.wikimedia.org/wikipedia/commons/3/3f/EDF_Example_Timing_Diagra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993174"/>
            <a:ext cx="9697428" cy="205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791201" y="2252081"/>
                <a:ext cx="2257012" cy="10082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f>
                            <m:f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≤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201" y="2252081"/>
                <a:ext cx="2257012" cy="10082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8144830" y="2445018"/>
                <a:ext cx="2924198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37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40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=92.5%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4830" y="2445018"/>
                <a:ext cx="2924198" cy="62235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5908263" y="3348958"/>
            <a:ext cx="4279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Comment about resource locking, additional deadline</a:t>
            </a:r>
            <a:endParaRPr lang="en-US" dirty="0"/>
          </a:p>
        </p:txBody>
      </p:sp>
      <p:pic>
        <p:nvPicPr>
          <p:cNvPr id="13" name="Picture 2" descr="https://upload.wikimedia.org/wikipedia/commons/3/3f/EDF_Example_Timing_Diagra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857"/>
          <a:stretch/>
        </p:blipFill>
        <p:spPr bwMode="auto">
          <a:xfrm>
            <a:off x="1371600" y="3993174"/>
            <a:ext cx="304800" cy="205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s://upload.wikimedia.org/wikipedia/commons/3/3f/EDF_Example_Timing_Diagram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654"/>
          <a:stretch/>
        </p:blipFill>
        <p:spPr bwMode="auto">
          <a:xfrm>
            <a:off x="1371600" y="4004995"/>
            <a:ext cx="1003300" cy="205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s://upload.wikimedia.org/wikipedia/commons/3/3f/EDF_Example_Timing_Diagram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642"/>
          <a:stretch/>
        </p:blipFill>
        <p:spPr bwMode="auto">
          <a:xfrm>
            <a:off x="1371600" y="3993174"/>
            <a:ext cx="1295400" cy="205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s://upload.wikimedia.org/wikipedia/commons/3/3f/EDF_Example_Timing_Diagram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677"/>
          <a:stretch/>
        </p:blipFill>
        <p:spPr bwMode="auto">
          <a:xfrm>
            <a:off x="1371600" y="3993174"/>
            <a:ext cx="2552700" cy="205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s://upload.wikimedia.org/wikipedia/commons/3/3f/EDF_Example_Timing_Diagra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54"/>
          <a:stretch/>
        </p:blipFill>
        <p:spPr bwMode="auto">
          <a:xfrm>
            <a:off x="1371600" y="4004995"/>
            <a:ext cx="3505200" cy="205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https://upload.wikimedia.org/wikipedia/commons/3/3f/EDF_Example_Timing_Diagram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072"/>
          <a:stretch/>
        </p:blipFill>
        <p:spPr bwMode="auto">
          <a:xfrm>
            <a:off x="1374286" y="3993174"/>
            <a:ext cx="4162914" cy="205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s://upload.wikimedia.org/wikipedia/commons/3/3f/EDF_Example_Timing_Diagram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70"/>
          <a:stretch/>
        </p:blipFill>
        <p:spPr bwMode="auto">
          <a:xfrm>
            <a:off x="1381614" y="3993174"/>
            <a:ext cx="3203086" cy="2051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31" name="Group 1030"/>
          <p:cNvGrpSpPr/>
          <p:nvPr/>
        </p:nvGrpSpPr>
        <p:grpSpPr>
          <a:xfrm>
            <a:off x="2480214" y="6058867"/>
            <a:ext cx="1498600" cy="510405"/>
            <a:chOff x="2480214" y="6058867"/>
            <a:chExt cx="1498600" cy="510405"/>
          </a:xfrm>
        </p:grpSpPr>
        <p:sp>
          <p:nvSpPr>
            <p:cNvPr id="3" name="TextBox 2"/>
            <p:cNvSpPr txBox="1"/>
            <p:nvPr/>
          </p:nvSpPr>
          <p:spPr>
            <a:xfrm>
              <a:off x="2480214" y="6292273"/>
              <a:ext cx="1498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2</a:t>
              </a:r>
              <a:r>
                <a:rPr lang="en-US" sz="1200" baseline="30000" dirty="0" smtClean="0"/>
                <a:t>nd</a:t>
              </a:r>
              <a:r>
                <a:rPr lang="en-US" sz="1200" dirty="0" smtClean="0"/>
                <a:t> process deadline</a:t>
              </a:r>
              <a:endParaRPr lang="en-US" sz="1200" dirty="0"/>
            </a:p>
          </p:txBody>
        </p:sp>
        <p:cxnSp>
          <p:nvCxnSpPr>
            <p:cNvPr id="8" name="Straight Arrow Connector 7"/>
            <p:cNvCxnSpPr>
              <a:stCxn id="3" idx="0"/>
            </p:cNvCxnSpPr>
            <p:nvPr/>
          </p:nvCxnSpPr>
          <p:spPr>
            <a:xfrm flipV="1">
              <a:off x="3229514" y="6058867"/>
              <a:ext cx="81152" cy="23340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2" name="Group 1031"/>
          <p:cNvGrpSpPr/>
          <p:nvPr/>
        </p:nvGrpSpPr>
        <p:grpSpPr>
          <a:xfrm>
            <a:off x="3906660" y="6073217"/>
            <a:ext cx="1498600" cy="493193"/>
            <a:chOff x="3906660" y="6073217"/>
            <a:chExt cx="1498600" cy="493193"/>
          </a:xfrm>
        </p:grpSpPr>
        <p:sp>
          <p:nvSpPr>
            <p:cNvPr id="25" name="TextBox 24"/>
            <p:cNvSpPr txBox="1"/>
            <p:nvPr/>
          </p:nvSpPr>
          <p:spPr>
            <a:xfrm>
              <a:off x="3906660" y="6289411"/>
              <a:ext cx="1498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200" dirty="0" smtClean="0"/>
                <a:t>1</a:t>
              </a:r>
              <a:r>
                <a:rPr lang="en-US" sz="1200" baseline="30000" dirty="0" err="1" smtClean="0"/>
                <a:t>st</a:t>
              </a:r>
              <a:r>
                <a:rPr lang="en-US" sz="1200" dirty="0" smtClean="0"/>
                <a:t> process deadline</a:t>
              </a:r>
              <a:endParaRPr lang="en-US" sz="1200" dirty="0"/>
            </a:p>
          </p:txBody>
        </p:sp>
        <p:cxnSp>
          <p:nvCxnSpPr>
            <p:cNvPr id="30" name="Straight Arrow Connector 29"/>
            <p:cNvCxnSpPr>
              <a:stCxn id="25" idx="0"/>
            </p:cNvCxnSpPr>
            <p:nvPr/>
          </p:nvCxnSpPr>
          <p:spPr>
            <a:xfrm flipH="1" flipV="1">
              <a:off x="4277156" y="6073217"/>
              <a:ext cx="378804" cy="2161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3" name="Group 1032"/>
          <p:cNvGrpSpPr/>
          <p:nvPr/>
        </p:nvGrpSpPr>
        <p:grpSpPr>
          <a:xfrm>
            <a:off x="4883653" y="6042816"/>
            <a:ext cx="2124066" cy="523593"/>
            <a:chOff x="4883653" y="6042816"/>
            <a:chExt cx="2124066" cy="523593"/>
          </a:xfrm>
        </p:grpSpPr>
        <p:sp>
          <p:nvSpPr>
            <p:cNvPr id="26" name="TextBox 25"/>
            <p:cNvSpPr txBox="1"/>
            <p:nvPr/>
          </p:nvSpPr>
          <p:spPr>
            <a:xfrm>
              <a:off x="5284679" y="6289410"/>
              <a:ext cx="17230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2</a:t>
              </a:r>
              <a:r>
                <a:rPr lang="en-US" sz="1200" baseline="30000" dirty="0" smtClean="0"/>
                <a:t>nd</a:t>
              </a:r>
              <a:r>
                <a:rPr lang="en-US" sz="1200" dirty="0" smtClean="0"/>
                <a:t>, 3</a:t>
              </a:r>
              <a:r>
                <a:rPr lang="en-US" sz="1200" baseline="30000" dirty="0" smtClean="0"/>
                <a:t>rd</a:t>
              </a:r>
              <a:r>
                <a:rPr lang="en-US" sz="1200" dirty="0" smtClean="0"/>
                <a:t> process deadline</a:t>
              </a:r>
              <a:endParaRPr lang="en-US" sz="1200" dirty="0"/>
            </a:p>
          </p:txBody>
        </p:sp>
        <p:cxnSp>
          <p:nvCxnSpPr>
            <p:cNvPr id="1024" name="Straight Arrow Connector 1023"/>
            <p:cNvCxnSpPr>
              <a:stCxn id="26" idx="0"/>
            </p:cNvCxnSpPr>
            <p:nvPr/>
          </p:nvCxnSpPr>
          <p:spPr>
            <a:xfrm flipH="1" flipV="1">
              <a:off x="4883653" y="6042816"/>
              <a:ext cx="1262546" cy="2465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4" name="Group 1033"/>
          <p:cNvGrpSpPr/>
          <p:nvPr/>
        </p:nvGrpSpPr>
        <p:grpSpPr>
          <a:xfrm>
            <a:off x="6487567" y="6042816"/>
            <a:ext cx="2018752" cy="517821"/>
            <a:chOff x="6487567" y="6042816"/>
            <a:chExt cx="2018752" cy="517821"/>
          </a:xfrm>
        </p:grpSpPr>
        <p:sp>
          <p:nvSpPr>
            <p:cNvPr id="24" name="TextBox 23"/>
            <p:cNvSpPr txBox="1"/>
            <p:nvPr/>
          </p:nvSpPr>
          <p:spPr>
            <a:xfrm>
              <a:off x="7007719" y="6283638"/>
              <a:ext cx="1498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2</a:t>
              </a:r>
              <a:r>
                <a:rPr lang="en-US" sz="1200" baseline="30000" dirty="0" smtClean="0"/>
                <a:t>nd</a:t>
              </a:r>
              <a:r>
                <a:rPr lang="en-US" sz="1200" dirty="0" smtClean="0"/>
                <a:t> process deadline</a:t>
              </a:r>
              <a:endParaRPr lang="en-US" sz="1200" dirty="0"/>
            </a:p>
          </p:txBody>
        </p:sp>
        <p:cxnSp>
          <p:nvCxnSpPr>
            <p:cNvPr id="1028" name="Straight Arrow Connector 1027"/>
            <p:cNvCxnSpPr>
              <a:stCxn id="24" idx="0"/>
            </p:cNvCxnSpPr>
            <p:nvPr/>
          </p:nvCxnSpPr>
          <p:spPr>
            <a:xfrm flipH="1" flipV="1">
              <a:off x="6487567" y="6042816"/>
              <a:ext cx="1269452" cy="2408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5" name="Group 1034"/>
          <p:cNvGrpSpPr/>
          <p:nvPr/>
        </p:nvGrpSpPr>
        <p:grpSpPr>
          <a:xfrm>
            <a:off x="7122293" y="6042816"/>
            <a:ext cx="3001931" cy="526455"/>
            <a:chOff x="7122293" y="6042816"/>
            <a:chExt cx="3001931" cy="526455"/>
          </a:xfrm>
        </p:grpSpPr>
        <p:sp>
          <p:nvSpPr>
            <p:cNvPr id="27" name="TextBox 26"/>
            <p:cNvSpPr txBox="1"/>
            <p:nvPr/>
          </p:nvSpPr>
          <p:spPr>
            <a:xfrm>
              <a:off x="8625624" y="6292272"/>
              <a:ext cx="1498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</a:t>
              </a:r>
              <a:r>
                <a:rPr lang="en-US" sz="1200" baseline="30000" dirty="0" smtClean="0"/>
                <a:t>st</a:t>
              </a:r>
              <a:r>
                <a:rPr lang="en-US" sz="1200" dirty="0" smtClean="0"/>
                <a:t>  process deadline</a:t>
              </a:r>
              <a:endParaRPr lang="en-US" sz="1200" dirty="0"/>
            </a:p>
          </p:txBody>
        </p:sp>
        <p:cxnSp>
          <p:nvCxnSpPr>
            <p:cNvPr id="1030" name="Straight Arrow Connector 1029"/>
            <p:cNvCxnSpPr>
              <a:stCxn id="27" idx="0"/>
            </p:cNvCxnSpPr>
            <p:nvPr/>
          </p:nvCxnSpPr>
          <p:spPr>
            <a:xfrm flipH="1" flipV="1">
              <a:off x="7122293" y="6042816"/>
              <a:ext cx="2252631" cy="2494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580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Acquisition.Data</a:t>
            </a:r>
            <a:r>
              <a:rPr lang="en-US" dirty="0" smtClean="0"/>
              <a:t> integrity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Paxos</a:t>
            </a:r>
            <a:r>
              <a:rPr lang="en-US" dirty="0" smtClean="0"/>
              <a:t> algorithm</a:t>
            </a:r>
          </a:p>
          <a:p>
            <a:pPr lvl="1"/>
            <a:r>
              <a:rPr lang="en-US" dirty="0" smtClean="0"/>
              <a:t>Family </a:t>
            </a:r>
            <a:r>
              <a:rPr lang="en-US" dirty="0"/>
              <a:t>of protocols for solving consensus in a network of unreliable </a:t>
            </a:r>
            <a:r>
              <a:rPr lang="en-US" dirty="0" smtClean="0"/>
              <a:t>processors</a:t>
            </a:r>
          </a:p>
          <a:p>
            <a:r>
              <a:rPr lang="en-US" dirty="0" smtClean="0"/>
              <a:t>Roles</a:t>
            </a:r>
          </a:p>
          <a:p>
            <a:pPr lvl="1"/>
            <a:r>
              <a:rPr lang="en-US" dirty="0" smtClean="0"/>
              <a:t>Client</a:t>
            </a:r>
          </a:p>
          <a:p>
            <a:pPr lvl="1"/>
            <a:r>
              <a:rPr lang="en-US" dirty="0" smtClean="0"/>
              <a:t>Acceptor (Voter)</a:t>
            </a:r>
          </a:p>
          <a:p>
            <a:pPr lvl="2"/>
            <a:r>
              <a:rPr lang="en-US" dirty="0" smtClean="0"/>
              <a:t>All accept -&gt; request accepted, Acceptors form Quorums</a:t>
            </a:r>
          </a:p>
          <a:p>
            <a:pPr lvl="1"/>
            <a:r>
              <a:rPr lang="en-US" dirty="0" smtClean="0"/>
              <a:t>Proposer</a:t>
            </a:r>
          </a:p>
          <a:p>
            <a:pPr lvl="2"/>
            <a:r>
              <a:rPr lang="en-US" dirty="0" smtClean="0"/>
              <a:t>Coordinator, advocates request, chosen from processes</a:t>
            </a:r>
          </a:p>
          <a:p>
            <a:pPr lvl="1"/>
            <a:r>
              <a:rPr lang="en-US" dirty="0" smtClean="0"/>
              <a:t>Learner </a:t>
            </a:r>
          </a:p>
          <a:p>
            <a:pPr lvl="2"/>
            <a:r>
              <a:rPr lang="en-US" dirty="0" smtClean="0"/>
              <a:t>Performs request, system may have multiple learners</a:t>
            </a:r>
          </a:p>
          <a:p>
            <a:pPr lvl="2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33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Acquisition.Data</a:t>
            </a:r>
            <a:r>
              <a:rPr lang="en-US" dirty="0" smtClean="0"/>
              <a:t> integrity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298" y="2233387"/>
            <a:ext cx="7645803" cy="271722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90650" y="5807055"/>
            <a:ext cx="107569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Chandra, T., R. </a:t>
            </a:r>
            <a:r>
              <a:rPr lang="en-US" sz="1200" dirty="0" err="1"/>
              <a:t>Griesemer</a:t>
            </a:r>
            <a:r>
              <a:rPr lang="en-US" sz="1200" dirty="0"/>
              <a:t>, and J. Redstone. 2007. </a:t>
            </a:r>
            <a:r>
              <a:rPr lang="en-US" sz="1200" dirty="0" err="1"/>
              <a:t>Paxos</a:t>
            </a:r>
            <a:r>
              <a:rPr lang="en-US" sz="1200" dirty="0"/>
              <a:t> made live—An engineering perspective.</a:t>
            </a:r>
          </a:p>
          <a:p>
            <a:r>
              <a:rPr lang="en-US" sz="1200" i="1" dirty="0"/>
              <a:t>PODC ‘07: 26th ACM Symposium on Principles of Distributed Computing</a:t>
            </a:r>
            <a:r>
              <a:rPr lang="en-US" sz="1200" dirty="0"/>
              <a:t>. Available</a:t>
            </a:r>
          </a:p>
          <a:p>
            <a:r>
              <a:rPr lang="en-US" sz="1200" dirty="0"/>
              <a:t>at http://labs.google.com/papers/paxos_made_live.html</a:t>
            </a:r>
          </a:p>
        </p:txBody>
      </p:sp>
    </p:spTree>
    <p:extLst>
      <p:ext uri="{BB962C8B-B14F-4D97-AF65-F5344CB8AC3E}">
        <p14:creationId xmlns:p14="http://schemas.microsoft.com/office/powerpoint/2010/main" val="140369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84048" lvl="1">
              <a:spcBef>
                <a:spcPts val="1000"/>
              </a:spcBef>
              <a:buFont typeface="Franklin Gothic Book" panose="020B0503020102020204" pitchFamily="34" charset="0"/>
              <a:buChar char="■"/>
            </a:pPr>
            <a:r>
              <a:rPr lang="en-US" i="0" dirty="0" smtClean="0"/>
              <a:t>The </a:t>
            </a:r>
            <a:r>
              <a:rPr lang="en-US" i="0" dirty="0"/>
              <a:t>challenge in building largescale temporal systems is that they must be robust to hardware failures as well as software bugs. For example, because a modern central processing unit (CPU) has a failure rate of about one fatal failure in 3 years, a cluster of 10,000 CPUs would be expected to experience a failure every 15 minutes on average.</a:t>
            </a:r>
          </a:p>
          <a:p>
            <a:r>
              <a:rPr lang="en-US" dirty="0" smtClean="0"/>
              <a:t>Distributed </a:t>
            </a:r>
            <a:r>
              <a:rPr lang="en-US" dirty="0"/>
              <a:t>real-time acquisition, storage, and transmission of </a:t>
            </a:r>
            <a:r>
              <a:rPr lang="en-US" dirty="0" smtClean="0"/>
              <a:t>temporal data</a:t>
            </a:r>
          </a:p>
          <a:p>
            <a:r>
              <a:rPr lang="en-US" dirty="0"/>
              <a:t>Consistency of </a:t>
            </a:r>
            <a:r>
              <a:rPr lang="en-US" dirty="0" smtClean="0"/>
              <a:t>data</a:t>
            </a:r>
          </a:p>
          <a:p>
            <a:pPr lvl="1"/>
            <a:r>
              <a:rPr lang="en-US" dirty="0"/>
              <a:t>Can </a:t>
            </a:r>
            <a:r>
              <a:rPr lang="en-US" dirty="0" err="1" smtClean="0"/>
              <a:t>Paxos</a:t>
            </a:r>
            <a:r>
              <a:rPr lang="en-US" dirty="0" smtClean="0"/>
              <a:t>, etc. </a:t>
            </a:r>
            <a:r>
              <a:rPr lang="en-US" dirty="0"/>
              <a:t>solutions scale when the </a:t>
            </a:r>
            <a:r>
              <a:rPr lang="en-US" dirty="0" smtClean="0"/>
              <a:t>input stream </a:t>
            </a:r>
            <a:r>
              <a:rPr lang="en-US" dirty="0"/>
              <a:t>is one or two orders of magnitude more massive, as in </a:t>
            </a:r>
            <a:r>
              <a:rPr lang="en-US" dirty="0" smtClean="0"/>
              <a:t>the case </a:t>
            </a:r>
            <a:r>
              <a:rPr lang="en-US" dirty="0"/>
              <a:t>of audio and video data</a:t>
            </a:r>
            <a:r>
              <a:rPr lang="en-US" dirty="0" smtClean="0"/>
              <a:t>?</a:t>
            </a:r>
          </a:p>
          <a:p>
            <a:r>
              <a:rPr lang="en-US" i="0" dirty="0"/>
              <a:t>Lack of effective tools for the design, analysis, implementation, and maintenance of real-time, temporal, time-aware systems for nonprofit, educational, and research institutions, including lack of realistic data sources for benchmarking algorithms and hardware performance.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1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18</a:t>
            </a:fld>
            <a:endParaRPr lang="en-US" dirty="0"/>
          </a:p>
        </p:txBody>
      </p:sp>
      <p:pic>
        <p:nvPicPr>
          <p:cNvPr id="1026" name="Picture 2" descr="Image result for ques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69" y="1318169"/>
            <a:ext cx="9098462" cy="454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04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processing, representation and inference (Data PRI)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Coding – encoding temporal data</a:t>
            </a:r>
          </a:p>
          <a:p>
            <a:pPr lvl="1"/>
            <a:r>
              <a:rPr lang="en-US" dirty="0" err="1" smtClean="0"/>
              <a:t>Lossy</a:t>
            </a:r>
            <a:endParaRPr lang="en-US" dirty="0"/>
          </a:p>
          <a:p>
            <a:pPr lvl="2"/>
            <a:r>
              <a:rPr lang="en-US" dirty="0" err="1" smtClean="0"/>
              <a:t>Autoencoder</a:t>
            </a:r>
            <a:r>
              <a:rPr lang="ru-RU" dirty="0" smtClean="0"/>
              <a:t> (</a:t>
            </a:r>
            <a:r>
              <a:rPr lang="en-US" dirty="0" smtClean="0"/>
              <a:t>not mentioned in the article</a:t>
            </a:r>
            <a:r>
              <a:rPr lang="ru-RU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Lossless</a:t>
            </a:r>
          </a:p>
          <a:p>
            <a:pPr lvl="2"/>
            <a:r>
              <a:rPr lang="en-US" dirty="0"/>
              <a:t>Markov models – context </a:t>
            </a:r>
            <a:r>
              <a:rPr lang="en-US" dirty="0" smtClean="0"/>
              <a:t>tree weighting method</a:t>
            </a:r>
          </a:p>
          <a:p>
            <a:r>
              <a:rPr lang="en-US" dirty="0" smtClean="0"/>
              <a:t>Sketching – tool for summarizing temporal data</a:t>
            </a:r>
          </a:p>
          <a:p>
            <a:pPr lvl="1"/>
            <a:r>
              <a:rPr lang="en-US" dirty="0" smtClean="0"/>
              <a:t>Native format</a:t>
            </a:r>
          </a:p>
          <a:p>
            <a:pPr lvl="2"/>
            <a:r>
              <a:rPr lang="en-US" dirty="0" smtClean="0"/>
              <a:t>Sliding window</a:t>
            </a:r>
          </a:p>
          <a:p>
            <a:pPr lvl="2"/>
            <a:r>
              <a:rPr lang="en-US" dirty="0" smtClean="0"/>
              <a:t>Sub-sampling </a:t>
            </a:r>
            <a:r>
              <a:rPr lang="en-US" dirty="0" smtClean="0"/>
              <a:t>time series</a:t>
            </a:r>
          </a:p>
          <a:p>
            <a:pPr lvl="1"/>
            <a:r>
              <a:rPr lang="en-US" dirty="0" smtClean="0"/>
              <a:t>Derived format</a:t>
            </a:r>
          </a:p>
          <a:p>
            <a:pPr lvl="2"/>
            <a:r>
              <a:rPr lang="en-US" dirty="0" smtClean="0"/>
              <a:t>Random projections </a:t>
            </a:r>
          </a:p>
          <a:p>
            <a:pPr lvl="2"/>
            <a:r>
              <a:rPr lang="en-US" dirty="0" smtClean="0"/>
              <a:t>Histograms of underlying distribution</a:t>
            </a:r>
          </a:p>
          <a:p>
            <a:pPr lvl="1"/>
            <a:r>
              <a:rPr lang="en-US" dirty="0" smtClean="0"/>
              <a:t>Combination of above types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25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Frontiers in Massive Data Analysis</a:t>
            </a:r>
            <a:br>
              <a:rPr lang="en-US" dirty="0"/>
            </a:br>
            <a:r>
              <a:rPr lang="en-US" dirty="0"/>
              <a:t>National Academy of </a:t>
            </a:r>
            <a:r>
              <a:rPr lang="en-US" dirty="0" smtClean="0"/>
              <a:t>Sciences, 2013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Acquisition</a:t>
            </a:r>
          </a:p>
          <a:p>
            <a:r>
              <a:rPr lang="en-US" dirty="0" smtClean="0"/>
              <a:t>Data Processing, representation, and inference</a:t>
            </a:r>
          </a:p>
          <a:p>
            <a:r>
              <a:rPr lang="en-US" dirty="0" smtClean="0"/>
              <a:t>System and hardware for temporal data sets</a:t>
            </a:r>
          </a:p>
          <a:p>
            <a:r>
              <a:rPr lang="en-US" dirty="0" smtClean="0"/>
              <a:t>Challenges (as of 2013)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E97F6-09C8-462F-B7C0-00382A157A9A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6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PRI.Coding.Context</a:t>
            </a:r>
            <a:r>
              <a:rPr lang="en-US" dirty="0" smtClean="0"/>
              <a:t> </a:t>
            </a:r>
            <a:r>
              <a:rPr lang="en-US" dirty="0" smtClean="0"/>
              <a:t>tree weighting method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20</a:t>
            </a:fld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1110909" y="2018268"/>
            <a:ext cx="2968625" cy="2030444"/>
            <a:chOff x="1110909" y="2018268"/>
            <a:chExt cx="2968625" cy="2030444"/>
          </a:xfrm>
        </p:grpSpPr>
        <p:grpSp>
          <p:nvGrpSpPr>
            <p:cNvPr id="34" name="Group 33"/>
            <p:cNvGrpSpPr/>
            <p:nvPr/>
          </p:nvGrpSpPr>
          <p:grpSpPr>
            <a:xfrm>
              <a:off x="1110909" y="2018268"/>
              <a:ext cx="2968625" cy="2030444"/>
              <a:chOff x="746125" y="2513568"/>
              <a:chExt cx="2968625" cy="203044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933575" y="2513568"/>
                <a:ext cx="1187450" cy="788432"/>
                <a:chOff x="1933575" y="2513568"/>
                <a:chExt cx="1187450" cy="788432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2311400" y="2882900"/>
                  <a:ext cx="431800" cy="4191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1933575" y="2513568"/>
                  <a:ext cx="11874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c</a:t>
                  </a:r>
                  <a:r>
                    <a:rPr lang="en-US" dirty="0" smtClean="0"/>
                    <a:t>up or cop</a:t>
                  </a:r>
                  <a:endParaRPr lang="en-US" dirty="0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1339850" y="3131162"/>
                <a:ext cx="1187450" cy="788432"/>
                <a:chOff x="1933575" y="2513568"/>
                <a:chExt cx="1187450" cy="788432"/>
              </a:xfrm>
            </p:grpSpPr>
            <p:sp>
              <p:nvSpPr>
                <p:cNvPr id="11" name="Oval 10"/>
                <p:cNvSpPr/>
                <p:nvPr/>
              </p:nvSpPr>
              <p:spPr>
                <a:xfrm>
                  <a:off x="2311400" y="2882900"/>
                  <a:ext cx="431800" cy="4191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1933575" y="2513568"/>
                  <a:ext cx="11874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from the</a:t>
                  </a:r>
                  <a:endParaRPr lang="en-US" dirty="0"/>
                </a:p>
              </p:txBody>
            </p:sp>
          </p:grpSp>
          <p:grpSp>
            <p:nvGrpSpPr>
              <p:cNvPr id="13" name="Group 12"/>
              <p:cNvGrpSpPr/>
              <p:nvPr/>
            </p:nvGrpSpPr>
            <p:grpSpPr>
              <a:xfrm>
                <a:off x="746125" y="3753981"/>
                <a:ext cx="1187450" cy="790031"/>
                <a:chOff x="1901825" y="2511969"/>
                <a:chExt cx="1187450" cy="790031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2311400" y="2882900"/>
                  <a:ext cx="431800" cy="4191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1901825" y="2511969"/>
                  <a:ext cx="11874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drink</a:t>
                  </a:r>
                  <a:endParaRPr lang="en-US" dirty="0"/>
                </a:p>
              </p:txBody>
            </p:sp>
          </p:grpSp>
          <p:grpSp>
            <p:nvGrpSpPr>
              <p:cNvPr id="16" name="Group 15"/>
              <p:cNvGrpSpPr/>
              <p:nvPr/>
            </p:nvGrpSpPr>
            <p:grpSpPr>
              <a:xfrm>
                <a:off x="2527300" y="3129895"/>
                <a:ext cx="1187450" cy="788432"/>
                <a:chOff x="1933575" y="2513568"/>
                <a:chExt cx="1187450" cy="788432"/>
              </a:xfrm>
            </p:grpSpPr>
            <p:sp>
              <p:nvSpPr>
                <p:cNvPr id="17" name="Oval 16"/>
                <p:cNvSpPr/>
                <p:nvPr/>
              </p:nvSpPr>
              <p:spPr>
                <a:xfrm>
                  <a:off x="2311400" y="2882900"/>
                  <a:ext cx="431800" cy="4191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1933575" y="2513568"/>
                  <a:ext cx="11874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dirty="0" smtClean="0"/>
                    <a:t>wash the</a:t>
                  </a:r>
                  <a:endParaRPr lang="en-US" dirty="0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828800" y="3780464"/>
                <a:ext cx="1187450" cy="761949"/>
                <a:chOff x="1933575" y="2540051"/>
                <a:chExt cx="1187450" cy="761949"/>
              </a:xfrm>
            </p:grpSpPr>
            <p:sp>
              <p:nvSpPr>
                <p:cNvPr id="20" name="Oval 19"/>
                <p:cNvSpPr/>
                <p:nvPr/>
              </p:nvSpPr>
              <p:spPr>
                <a:xfrm>
                  <a:off x="2311400" y="2882900"/>
                  <a:ext cx="431800" cy="419100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933575" y="2540051"/>
                  <a:ext cx="118745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run</a:t>
                  </a:r>
                  <a:endParaRPr lang="en-US" dirty="0"/>
                </a:p>
              </p:txBody>
            </p:sp>
          </p:grpSp>
          <p:cxnSp>
            <p:nvCxnSpPr>
              <p:cNvPr id="23" name="Straight Arrow Connector 22"/>
              <p:cNvCxnSpPr>
                <a:stCxn id="12" idx="3"/>
                <a:endCxn id="11" idx="0"/>
              </p:cNvCxnSpPr>
              <p:nvPr/>
            </p:nvCxnSpPr>
            <p:spPr>
              <a:xfrm flipH="1">
                <a:off x="1933575" y="3315828"/>
                <a:ext cx="593725" cy="1846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>
                <a:stCxn id="12" idx="3"/>
                <a:endCxn id="17" idx="0"/>
              </p:cNvCxnSpPr>
              <p:nvPr/>
            </p:nvCxnSpPr>
            <p:spPr>
              <a:xfrm>
                <a:off x="2527300" y="3315828"/>
                <a:ext cx="593725" cy="18339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>
                <a:off x="1965325" y="3752714"/>
                <a:ext cx="0" cy="11584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/>
              <p:cNvCxnSpPr>
                <a:stCxn id="11" idx="4"/>
                <a:endCxn id="14" idx="0"/>
              </p:cNvCxnSpPr>
              <p:nvPr/>
            </p:nvCxnSpPr>
            <p:spPr>
              <a:xfrm flipH="1">
                <a:off x="1371600" y="3919594"/>
                <a:ext cx="561975" cy="20531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Arrow Connector 35"/>
            <p:cNvCxnSpPr>
              <a:endCxn id="21" idx="2"/>
            </p:cNvCxnSpPr>
            <p:nvPr/>
          </p:nvCxnSpPr>
          <p:spPr>
            <a:xfrm>
              <a:off x="2326934" y="3423027"/>
              <a:ext cx="460375" cy="2314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7317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</a:t>
            </a:r>
            <a:r>
              <a:rPr lang="en-US" dirty="0" err="1" smtClean="0"/>
              <a:t>PRI.Sketching.Querying</a:t>
            </a:r>
            <a:r>
              <a:rPr lang="en-US" dirty="0" smtClean="0"/>
              <a:t> </a:t>
            </a:r>
            <a:r>
              <a:rPr lang="en-US" dirty="0"/>
              <a:t>and Mining Data Streams: </a:t>
            </a:r>
            <a:r>
              <a:rPr lang="en-US" dirty="0" smtClean="0"/>
              <a:t>You Only </a:t>
            </a:r>
            <a:r>
              <a:rPr lang="en-US" dirty="0"/>
              <a:t>Get One </a:t>
            </a:r>
            <a:r>
              <a:rPr lang="en-US" dirty="0" smtClean="0"/>
              <a:t>Look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90650" y="5900728"/>
            <a:ext cx="9290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M. </a:t>
            </a:r>
            <a:r>
              <a:rPr lang="en-US" sz="1200" dirty="0" err="1"/>
              <a:t>Garofalakis</a:t>
            </a:r>
            <a:r>
              <a:rPr lang="en-US" sz="1200" dirty="0"/>
              <a:t>, J. </a:t>
            </a:r>
            <a:r>
              <a:rPr lang="en-US" sz="1200" dirty="0" err="1"/>
              <a:t>Gehrke</a:t>
            </a:r>
            <a:r>
              <a:rPr lang="en-US" sz="1200" dirty="0"/>
              <a:t>, and R. </a:t>
            </a:r>
            <a:r>
              <a:rPr lang="en-US" sz="1200" dirty="0" err="1"/>
              <a:t>Rastogi</a:t>
            </a:r>
            <a:r>
              <a:rPr lang="en-US" sz="1200" dirty="0"/>
              <a:t>, “Querying and Mining Data Streams: </a:t>
            </a:r>
            <a:r>
              <a:rPr lang="en-US" sz="1200" dirty="0" smtClean="0"/>
              <a:t>You Only </a:t>
            </a:r>
            <a:r>
              <a:rPr lang="en-US" sz="1200" dirty="0"/>
              <a:t>Get One Look. A Tutorial,” presented at the 28th International Conference on </a:t>
            </a:r>
            <a:r>
              <a:rPr lang="en-US" sz="1200" dirty="0" smtClean="0"/>
              <a:t>Very Large </a:t>
            </a:r>
            <a:r>
              <a:rPr lang="en-US" sz="1200" dirty="0"/>
              <a:t>Data Bases (VLDB 2002), August 20-23, 2002, available at http://</a:t>
            </a:r>
            <a:r>
              <a:rPr lang="en-US" sz="1200" dirty="0" smtClean="0"/>
              <a:t>www.cse.ust.hk/vldb2002/program-info/tutorial-slides/T5garofalalis.pdf</a:t>
            </a:r>
            <a:r>
              <a:rPr lang="en-US" sz="1200" dirty="0"/>
              <a:t>, accessed June 16, 2012.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058971"/>
              </p:ext>
            </p:extLst>
          </p:nvPr>
        </p:nvGraphicFramePr>
        <p:xfrm>
          <a:off x="1969979" y="2171700"/>
          <a:ext cx="8128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1789893152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004100868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45091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53304452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345331682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3971887686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795970746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60390948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2432894191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2972570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3463646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78046"/>
              </p:ext>
            </p:extLst>
          </p:nvPr>
        </p:nvGraphicFramePr>
        <p:xfrm>
          <a:off x="4001979" y="3286760"/>
          <a:ext cx="4064000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12800">
                  <a:extLst>
                    <a:ext uri="{9D8B030D-6E8A-4147-A177-3AD203B41FA5}">
                      <a16:colId xmlns:a16="http://schemas.microsoft.com/office/drawing/2014/main" val="1789893152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004100868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45091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1533044524"/>
                    </a:ext>
                  </a:extLst>
                </a:gridCol>
                <a:gridCol w="812800">
                  <a:extLst>
                    <a:ext uri="{9D8B030D-6E8A-4147-A177-3AD203B41FA5}">
                      <a16:colId xmlns:a16="http://schemas.microsoft.com/office/drawing/2014/main" val="3453316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34636464"/>
                  </a:ext>
                </a:extLst>
              </a:tr>
            </a:tbl>
          </a:graphicData>
        </a:graphic>
      </p:graphicFrame>
      <p:cxnSp>
        <p:nvCxnSpPr>
          <p:cNvPr id="11" name="Straight Arrow Connector 10"/>
          <p:cNvCxnSpPr/>
          <p:nvPr/>
        </p:nvCxnSpPr>
        <p:spPr>
          <a:xfrm>
            <a:off x="2400300" y="2543810"/>
            <a:ext cx="2082800" cy="742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001979" y="2542540"/>
            <a:ext cx="1268521" cy="744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9" idx="0"/>
          </p:cNvCxnSpPr>
          <p:nvPr/>
        </p:nvCxnSpPr>
        <p:spPr>
          <a:xfrm flipH="1">
            <a:off x="6033979" y="2542540"/>
            <a:ext cx="328721" cy="744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872179" y="2542540"/>
            <a:ext cx="1193800" cy="744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7633439" y="2542540"/>
            <a:ext cx="2034219" cy="7442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1371600" y="4065115"/>
            <a:ext cx="9601200" cy="1657142"/>
          </a:xfrm>
        </p:spPr>
        <p:txBody>
          <a:bodyPr>
            <a:normAutofit/>
          </a:bodyPr>
          <a:lstStyle/>
          <a:p>
            <a:r>
              <a:rPr lang="en-US" dirty="0" smtClean="0"/>
              <a:t>Select </a:t>
            </a:r>
            <a:r>
              <a:rPr lang="en-US" b="1" dirty="0" smtClean="0"/>
              <a:t>AGG </a:t>
            </a:r>
            <a:r>
              <a:rPr lang="en-US" dirty="0" smtClean="0"/>
              <a:t>from D where </a:t>
            </a:r>
            <a:r>
              <a:rPr lang="en-US" dirty="0" err="1" smtClean="0"/>
              <a:t>D.e</a:t>
            </a:r>
            <a:r>
              <a:rPr lang="en-US" dirty="0" smtClean="0"/>
              <a:t> is odd</a:t>
            </a:r>
          </a:p>
          <a:p>
            <a:pPr lvl="1"/>
            <a:r>
              <a:rPr lang="en-US" dirty="0" smtClean="0"/>
              <a:t>If AGG – average, return average of odds in S : (9 + 0 + 9) / 3 = 6 (real : 7) </a:t>
            </a:r>
            <a:endParaRPr lang="en-US" dirty="0"/>
          </a:p>
          <a:p>
            <a:r>
              <a:rPr lang="en-US" dirty="0" smtClean="0"/>
              <a:t>We do not have strict guaranties, we have probabilistic guaranties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618385" y="2172454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90675" y="32882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3253165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PRI</a:t>
            </a:r>
            <a:r>
              <a:rPr lang="en-US" dirty="0" smtClean="0"/>
              <a:t>. FTRL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– most algorithms impose linear/sub-linear </a:t>
            </a:r>
            <a:br>
              <a:rPr lang="en-US" dirty="0" smtClean="0"/>
            </a:br>
            <a:r>
              <a:rPr lang="en-US" dirty="0" smtClean="0"/>
              <a:t>memory assumptions, but to cope with non-stationery effects (distribution changing) we need more computationally and space consuming approaches</a:t>
            </a:r>
          </a:p>
          <a:p>
            <a:r>
              <a:rPr lang="en-US" dirty="0" smtClean="0"/>
              <a:t>FTRL – follow the regularized leader. </a:t>
            </a:r>
          </a:p>
          <a:p>
            <a:pPr lvl="1"/>
            <a:r>
              <a:rPr lang="en-US" dirty="0" smtClean="0"/>
              <a:t>Experts – suggest an action</a:t>
            </a:r>
          </a:p>
          <a:p>
            <a:pPr lvl="1"/>
            <a:r>
              <a:rPr lang="en-US" dirty="0" smtClean="0"/>
              <a:t>On each round, a new expert is chosen</a:t>
            </a:r>
          </a:p>
          <a:p>
            <a:r>
              <a:rPr lang="it-IT" dirty="0" smtClean="0"/>
              <a:t>Cesa-Bianchi and Lugosi proposed an approach of mixed online and batch learning by FTRL 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22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390650" y="5900728"/>
            <a:ext cx="9290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On prediction of individual sequences, </a:t>
            </a:r>
            <a:r>
              <a:rPr lang="it-IT" sz="1200" dirty="0" smtClean="0"/>
              <a:t>Nicolo Cesa-Bianchi and Gabor Lugosi, 1999</a:t>
            </a:r>
            <a:br>
              <a:rPr lang="it-IT" sz="1200" dirty="0" smtClean="0"/>
            </a:br>
            <a:r>
              <a:rPr lang="en-US" sz="1200" dirty="0"/>
              <a:t>Prediction, Learning, and </a:t>
            </a:r>
            <a:r>
              <a:rPr lang="en-US" sz="1200" dirty="0" smtClean="0"/>
              <a:t>Games, </a:t>
            </a:r>
            <a:r>
              <a:rPr lang="it-IT" sz="1200" dirty="0"/>
              <a:t>Nicolo Cesa-Bianchi and Gabor Lugosi, </a:t>
            </a:r>
            <a:r>
              <a:rPr lang="it-IT" sz="1200" dirty="0" smtClean="0"/>
              <a:t>2006</a:t>
            </a:r>
            <a:endParaRPr lang="en-US" sz="1200" dirty="0"/>
          </a:p>
        </p:txBody>
      </p:sp>
      <p:pic>
        <p:nvPicPr>
          <p:cNvPr id="8" name="ITWfLbMIn54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620000" y="0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0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</a:t>
            </a:r>
            <a:r>
              <a:rPr lang="en-US" dirty="0" smtClean="0"/>
              <a:t>PRI.</a:t>
            </a:r>
            <a:r>
              <a:rPr lang="en-US" dirty="0"/>
              <a:t> Stanford Data Stream </a:t>
            </a:r>
            <a:r>
              <a:rPr lang="en-US" dirty="0" smtClean="0"/>
              <a:t>Management </a:t>
            </a:r>
            <a:r>
              <a:rPr lang="en-US" dirty="0"/>
              <a:t>System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Problem </a:t>
            </a:r>
            <a:r>
              <a:rPr lang="en-US" dirty="0"/>
              <a:t>- input data rate exceeds the computing capabilities of online learning and prediction </a:t>
            </a:r>
            <a:r>
              <a:rPr lang="en-US" dirty="0" smtClean="0"/>
              <a:t>algorithms.</a:t>
            </a:r>
          </a:p>
          <a:p>
            <a:r>
              <a:rPr lang="en-US" dirty="0" smtClean="0"/>
              <a:t>Solution – approximate representation (data-stream approach)</a:t>
            </a:r>
          </a:p>
          <a:p>
            <a:pPr lvl="1"/>
            <a:r>
              <a:rPr lang="en-US" dirty="0" smtClean="0"/>
              <a:t>Stanford </a:t>
            </a:r>
            <a:r>
              <a:rPr lang="en-US" dirty="0"/>
              <a:t>Data Stream Management </a:t>
            </a:r>
            <a:r>
              <a:rPr lang="en-US" dirty="0" smtClean="0"/>
              <a:t>System</a:t>
            </a:r>
          </a:p>
          <a:p>
            <a:pPr lvl="1"/>
            <a:r>
              <a:rPr lang="en-US" dirty="0" err="1" smtClean="0"/>
              <a:t>Muthukrishnan</a:t>
            </a:r>
            <a:r>
              <a:rPr lang="en-US" dirty="0"/>
              <a:t>, </a:t>
            </a:r>
            <a:r>
              <a:rPr lang="en-US" dirty="0" smtClean="0"/>
              <a:t>2005</a:t>
            </a:r>
          </a:p>
          <a:p>
            <a:r>
              <a:rPr lang="en-US" dirty="0" smtClean="0"/>
              <a:t>Efficient </a:t>
            </a:r>
            <a:r>
              <a:rPr lang="en-US" dirty="0"/>
              <a:t>statistical </a:t>
            </a:r>
            <a:r>
              <a:rPr lang="en-US" dirty="0" smtClean="0"/>
              <a:t>inference for </a:t>
            </a:r>
            <a:r>
              <a:rPr lang="en-US" dirty="0"/>
              <a:t>general models remains a major research challenge</a:t>
            </a:r>
            <a:r>
              <a:rPr lang="en-US" dirty="0" smtClean="0"/>
              <a:t>..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7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and hardware (SHW) for temporal datasets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- massive </a:t>
            </a:r>
            <a:r>
              <a:rPr lang="en-US" dirty="0"/>
              <a:t>temporal data also pose high demands on the hardware and </a:t>
            </a:r>
            <a:r>
              <a:rPr lang="en-US" dirty="0" smtClean="0"/>
              <a:t>systems infrastructure</a:t>
            </a:r>
          </a:p>
          <a:p>
            <a:r>
              <a:rPr lang="en-US" dirty="0" smtClean="0"/>
              <a:t>Solution – no general solution</a:t>
            </a:r>
          </a:p>
          <a:p>
            <a:pPr lvl="1"/>
            <a:r>
              <a:rPr lang="en-US" dirty="0" smtClean="0"/>
              <a:t>Google’s </a:t>
            </a:r>
            <a:r>
              <a:rPr lang="en-US" dirty="0"/>
              <a:t>file system (GFS) </a:t>
            </a:r>
            <a:endParaRPr lang="en-US" dirty="0" smtClean="0"/>
          </a:p>
          <a:p>
            <a:pPr lvl="1"/>
            <a:r>
              <a:rPr lang="en-US" dirty="0" smtClean="0"/>
              <a:t>Tens </a:t>
            </a:r>
            <a:r>
              <a:rPr lang="en-US" dirty="0" smtClean="0"/>
              <a:t>of </a:t>
            </a:r>
            <a:r>
              <a:rPr lang="en-US" dirty="0" smtClean="0"/>
              <a:t>data-acquisition machines </a:t>
            </a:r>
            <a:r>
              <a:rPr lang="en-US" dirty="0"/>
              <a:t>to funnel the data </a:t>
            </a:r>
            <a:endParaRPr lang="en-US" dirty="0" smtClean="0"/>
          </a:p>
          <a:p>
            <a:pPr lvl="1"/>
            <a:r>
              <a:rPr lang="en-US" dirty="0" smtClean="0"/>
              <a:t>Thousands </a:t>
            </a:r>
            <a:r>
              <a:rPr lang="en-US" dirty="0"/>
              <a:t>of processors using very fast </a:t>
            </a:r>
            <a:r>
              <a:rPr lang="en-US" dirty="0" smtClean="0"/>
              <a:t>interconnects</a:t>
            </a:r>
          </a:p>
          <a:p>
            <a:pPr lvl="1"/>
            <a:r>
              <a:rPr lang="en-US" dirty="0" smtClean="0"/>
              <a:t>Qualified engineers</a:t>
            </a:r>
            <a:endParaRPr lang="en-US" dirty="0"/>
          </a:p>
          <a:p>
            <a:r>
              <a:rPr lang="en-US" dirty="0" smtClean="0"/>
              <a:t>Difficult to </a:t>
            </a:r>
            <a:r>
              <a:rPr lang="en-US" dirty="0"/>
              <a:t>replicate and expensive to maintain, requiring a good </a:t>
            </a:r>
            <a:r>
              <a:rPr lang="en-US" dirty="0" smtClean="0"/>
              <a:t>complement of </a:t>
            </a:r>
            <a:r>
              <a:rPr lang="en-US" dirty="0"/>
              <a:t>reliability engineers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04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SHW </a:t>
            </a:r>
            <a:r>
              <a:rPr lang="en-US" dirty="0"/>
              <a:t>for temporal </a:t>
            </a:r>
            <a:r>
              <a:rPr lang="en-US" dirty="0" err="1" smtClean="0"/>
              <a:t>datasets.Noise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Problems – errors in data brake integrity and may lead to burst of errors</a:t>
            </a:r>
            <a:endParaRPr lang="en-US" dirty="0" smtClean="0"/>
          </a:p>
          <a:p>
            <a:r>
              <a:rPr lang="en-US" dirty="0" smtClean="0"/>
              <a:t>Solution - theory </a:t>
            </a:r>
            <a:r>
              <a:rPr lang="en-US" dirty="0" smtClean="0"/>
              <a:t>of error </a:t>
            </a:r>
            <a:r>
              <a:rPr lang="en-US" dirty="0"/>
              <a:t>correction for communication over channels prone to burst errors </a:t>
            </a:r>
            <a:endParaRPr lang="en-US" dirty="0" smtClean="0"/>
          </a:p>
          <a:p>
            <a:pPr lvl="1"/>
            <a:r>
              <a:rPr lang="en-US" dirty="0" err="1" smtClean="0"/>
              <a:t>McAuley</a:t>
            </a:r>
            <a:r>
              <a:rPr lang="en-US" dirty="0"/>
              <a:t>, </a:t>
            </a:r>
            <a:r>
              <a:rPr lang="en-US" dirty="0" smtClean="0"/>
              <a:t>1990</a:t>
            </a:r>
          </a:p>
          <a:p>
            <a:r>
              <a:rPr lang="en-US" dirty="0" smtClean="0"/>
              <a:t>Applications </a:t>
            </a:r>
            <a:r>
              <a:rPr lang="en-US" dirty="0"/>
              <a:t>of the theory to </a:t>
            </a:r>
            <a:r>
              <a:rPr lang="en-US" dirty="0" smtClean="0"/>
              <a:t>massive storage </a:t>
            </a:r>
            <a:r>
              <a:rPr lang="en-US" dirty="0"/>
              <a:t>of temporal data are mostly confined to </a:t>
            </a:r>
            <a:r>
              <a:rPr lang="en-US" dirty="0" smtClean="0"/>
              <a:t>only proprietary systems – no general 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99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Frontiers in Massive Data </a:t>
            </a:r>
            <a:r>
              <a:rPr lang="en-US" dirty="0" smtClean="0"/>
              <a:t>Analysis</a:t>
            </a:r>
          </a:p>
          <a:p>
            <a:pPr lvl="1"/>
            <a:r>
              <a:rPr lang="en-US" sz="1600" dirty="0"/>
              <a:t>Committee on the Analysis of Massive Data; Committee on Applied </a:t>
            </a:r>
            <a:r>
              <a:rPr lang="en-US" sz="1600" dirty="0" smtClean="0"/>
              <a:t>and Theoretical </a:t>
            </a:r>
            <a:r>
              <a:rPr lang="en-US" sz="1600" dirty="0"/>
              <a:t>Statistics; Board on Mathematical Sciences and </a:t>
            </a:r>
            <a:r>
              <a:rPr lang="en-US" sz="1600" dirty="0" smtClean="0"/>
              <a:t>Their Applications</a:t>
            </a:r>
            <a:r>
              <a:rPr lang="en-US" sz="1600" dirty="0"/>
              <a:t>; Division on Engineering and Physical Sciences; </a:t>
            </a:r>
            <a:r>
              <a:rPr lang="en-US" sz="1600" dirty="0" smtClean="0"/>
              <a:t>National Research Council</a:t>
            </a:r>
          </a:p>
          <a:p>
            <a:r>
              <a:rPr lang="en-US" dirty="0" smtClean="0"/>
              <a:t>Maintaining Temporal Consistency: Issues and Algorithms</a:t>
            </a:r>
          </a:p>
          <a:p>
            <a:pPr lvl="1"/>
            <a:r>
              <a:rPr lang="en-US" sz="1500" dirty="0" smtClean="0"/>
              <a:t>Ming </a:t>
            </a:r>
            <a:r>
              <a:rPr lang="en-US" sz="1500" dirty="0" err="1"/>
              <a:t>Xiong</a:t>
            </a:r>
            <a:r>
              <a:rPr lang="en-US" sz="1500" dirty="0"/>
              <a:t>, John A. </a:t>
            </a:r>
            <a:r>
              <a:rPr lang="en-US" sz="1500" dirty="0" err="1"/>
              <a:t>Stankovic</a:t>
            </a:r>
            <a:r>
              <a:rPr lang="en-US" sz="1500" dirty="0"/>
              <a:t>, </a:t>
            </a:r>
            <a:r>
              <a:rPr lang="en-US" sz="1500" dirty="0" err="1"/>
              <a:t>Krithi</a:t>
            </a:r>
            <a:r>
              <a:rPr lang="en-US" sz="1500" dirty="0"/>
              <a:t> </a:t>
            </a:r>
            <a:r>
              <a:rPr lang="en-US" sz="1500" dirty="0" err="1"/>
              <a:t>Ramamritham</a:t>
            </a:r>
            <a:r>
              <a:rPr lang="en-US" sz="1500" dirty="0"/>
              <a:t>, Don </a:t>
            </a:r>
            <a:r>
              <a:rPr lang="en-US" sz="1500" dirty="0" err="1"/>
              <a:t>Towsley</a:t>
            </a:r>
            <a:r>
              <a:rPr lang="en-US" sz="1500" dirty="0"/>
              <a:t>, </a:t>
            </a:r>
            <a:r>
              <a:rPr lang="en-US" sz="1500" dirty="0" err="1"/>
              <a:t>Rajendran</a:t>
            </a:r>
            <a:r>
              <a:rPr lang="en-US" sz="1500" dirty="0"/>
              <a:t> </a:t>
            </a:r>
            <a:r>
              <a:rPr lang="en-US" sz="1500" dirty="0" err="1" smtClean="0"/>
              <a:t>Sivasankaran</a:t>
            </a:r>
            <a:endParaRPr lang="en-US" sz="1500" dirty="0" smtClean="0"/>
          </a:p>
          <a:p>
            <a:r>
              <a:rPr lang="en-US" dirty="0"/>
              <a:t>Consistency in a Stream </a:t>
            </a:r>
            <a:r>
              <a:rPr lang="en-US" dirty="0" smtClean="0"/>
              <a:t>Warehouse</a:t>
            </a:r>
          </a:p>
          <a:p>
            <a:pPr lvl="1"/>
            <a:r>
              <a:rPr lang="en-US" sz="1500" dirty="0" smtClean="0"/>
              <a:t>Lukasz </a:t>
            </a:r>
            <a:r>
              <a:rPr lang="en-US" sz="1500" dirty="0" err="1"/>
              <a:t>Golab</a:t>
            </a:r>
            <a:r>
              <a:rPr lang="en-US" sz="1500" dirty="0"/>
              <a:t> and Theodore </a:t>
            </a:r>
            <a:r>
              <a:rPr lang="en-US" sz="1500" dirty="0" smtClean="0"/>
              <a:t>Johnson</a:t>
            </a:r>
          </a:p>
          <a:p>
            <a:r>
              <a:rPr lang="en-US" dirty="0" err="1" smtClean="0"/>
              <a:t>Paxos</a:t>
            </a:r>
            <a:r>
              <a:rPr lang="en-US" dirty="0" smtClean="0"/>
              <a:t> </a:t>
            </a:r>
            <a:r>
              <a:rPr lang="en-US" dirty="0"/>
              <a:t>made live—An engineering perspective </a:t>
            </a:r>
            <a:endParaRPr lang="en-US" dirty="0" smtClean="0"/>
          </a:p>
          <a:p>
            <a:pPr lvl="1"/>
            <a:r>
              <a:rPr lang="en-US" sz="1500" dirty="0" smtClean="0"/>
              <a:t>Chandra</a:t>
            </a:r>
            <a:r>
              <a:rPr lang="en-US" sz="1500" dirty="0"/>
              <a:t>, T., R. </a:t>
            </a:r>
            <a:r>
              <a:rPr lang="en-US" sz="1500" dirty="0" err="1"/>
              <a:t>Griesemer</a:t>
            </a:r>
            <a:r>
              <a:rPr lang="en-US" sz="1500" dirty="0"/>
              <a:t>, and J. Redstone. 2007</a:t>
            </a:r>
            <a:r>
              <a:rPr lang="en-US" sz="1500" dirty="0" smtClean="0"/>
              <a:t>.. </a:t>
            </a:r>
            <a:r>
              <a:rPr lang="en-US" sz="1500" i="1" dirty="0" smtClean="0"/>
              <a:t>PODC </a:t>
            </a:r>
            <a:r>
              <a:rPr lang="en-US" sz="1500" i="1" dirty="0"/>
              <a:t>‘07: 26th ACM Symposium on Principles of Distributed Computing</a:t>
            </a:r>
            <a:r>
              <a:rPr lang="en-US" sz="1500" dirty="0"/>
              <a:t>. </a:t>
            </a:r>
            <a:r>
              <a:rPr lang="en-US" sz="1500" dirty="0" smtClean="0"/>
              <a:t>Available at </a:t>
            </a:r>
            <a:r>
              <a:rPr lang="en-US" sz="1500" dirty="0"/>
              <a:t>http://</a:t>
            </a:r>
            <a:r>
              <a:rPr lang="en-US" sz="1500" dirty="0" smtClean="0"/>
              <a:t>labs.google.com/papers/paxos_made_live.html</a:t>
            </a:r>
            <a:endParaRPr lang="en-US" sz="1500" dirty="0"/>
          </a:p>
          <a:p>
            <a:r>
              <a:rPr lang="en-US" dirty="0">
                <a:hlinkClick r:id="rId2"/>
              </a:rPr>
              <a:t>https://en.wikipedia.org/wiki/Paxos_(computer_science)</a:t>
            </a:r>
            <a:endParaRPr lang="en-US" dirty="0"/>
          </a:p>
          <a:p>
            <a:r>
              <a:rPr lang="en-US" dirty="0">
                <a:hlinkClick r:id="rId3"/>
              </a:rPr>
              <a:t>http://retis.sssup.it/~</a:t>
            </a:r>
            <a:r>
              <a:rPr lang="en-US" dirty="0" smtClean="0">
                <a:hlinkClick r:id="rId3"/>
              </a:rPr>
              <a:t>lipari/courses/rtos/lucidi/edf.pdf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852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700" dirty="0" smtClean="0"/>
              <a:t>Context tree weighting method</a:t>
            </a:r>
          </a:p>
          <a:p>
            <a:pPr lvl="1"/>
            <a:r>
              <a:rPr lang="en-US" sz="1400" dirty="0">
                <a:hlinkClick r:id="rId2"/>
              </a:rPr>
              <a:t>http://www.cs.cmu.edu/~</a:t>
            </a:r>
            <a:r>
              <a:rPr lang="en-US" sz="1400" dirty="0" smtClean="0">
                <a:hlinkClick r:id="rId2"/>
              </a:rPr>
              <a:t>aarti/Class/10704_Fall16/CTW.pdf</a:t>
            </a:r>
            <a:r>
              <a:rPr lang="en-US" sz="1400" dirty="0" smtClean="0"/>
              <a:t> </a:t>
            </a:r>
          </a:p>
          <a:p>
            <a:pPr lvl="1"/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cs.anu.edu.au/courses/comp4620/2015/slides-ctw.pdf</a:t>
            </a:r>
            <a:endParaRPr lang="en-US" sz="1400" dirty="0" smtClean="0"/>
          </a:p>
          <a:p>
            <a:r>
              <a:rPr lang="en-US" sz="1700" dirty="0"/>
              <a:t>Querying and Mining Data Streams: </a:t>
            </a:r>
            <a:r>
              <a:rPr lang="en-US" sz="1700" dirty="0" smtClean="0"/>
              <a:t>You Only </a:t>
            </a:r>
            <a:r>
              <a:rPr lang="en-US" sz="1700" dirty="0"/>
              <a:t>Get One Look. A </a:t>
            </a:r>
            <a:r>
              <a:rPr lang="en-US" sz="1700" dirty="0" smtClean="0"/>
              <a:t>Tutorial</a:t>
            </a:r>
          </a:p>
          <a:p>
            <a:pPr lvl="1"/>
            <a:r>
              <a:rPr lang="en-US" sz="1400" dirty="0" smtClean="0"/>
              <a:t>M</a:t>
            </a:r>
            <a:r>
              <a:rPr lang="en-US" sz="1400" dirty="0"/>
              <a:t>. </a:t>
            </a:r>
            <a:r>
              <a:rPr lang="en-US" sz="1400" dirty="0" err="1"/>
              <a:t>Garofalakis</a:t>
            </a:r>
            <a:r>
              <a:rPr lang="en-US" sz="1400" dirty="0"/>
              <a:t>, J. </a:t>
            </a:r>
            <a:r>
              <a:rPr lang="en-US" sz="1400" dirty="0" err="1"/>
              <a:t>Gehrke</a:t>
            </a:r>
            <a:r>
              <a:rPr lang="en-US" sz="1400" dirty="0"/>
              <a:t>, and R. </a:t>
            </a:r>
            <a:r>
              <a:rPr lang="en-US" sz="1400" dirty="0" err="1"/>
              <a:t>Rastogi</a:t>
            </a:r>
            <a:r>
              <a:rPr lang="en-US" sz="1400" dirty="0"/>
              <a:t>, </a:t>
            </a:r>
            <a:r>
              <a:rPr lang="en-US" sz="1400" dirty="0" smtClean="0"/>
              <a:t>presented </a:t>
            </a:r>
            <a:r>
              <a:rPr lang="en-US" sz="1400" dirty="0"/>
              <a:t>at the 28th International Conference on Very</a:t>
            </a:r>
            <a:br>
              <a:rPr lang="en-US" sz="1400" dirty="0"/>
            </a:br>
            <a:r>
              <a:rPr lang="en-US" sz="1400" dirty="0"/>
              <a:t>Large Data Bases (VLDB 2002), August 20-23, 2002, available at http://www.cse.ust.hk/</a:t>
            </a:r>
            <a:br>
              <a:rPr lang="en-US" sz="1400" dirty="0"/>
            </a:br>
            <a:r>
              <a:rPr lang="en-US" sz="1400" dirty="0"/>
              <a:t>vldb2002/program-info/tutorial-slides/T5garofalalis.pdf, accessed June 16, 2012. </a:t>
            </a:r>
            <a:r>
              <a:rPr lang="en-US" sz="1400" dirty="0" smtClean="0"/>
              <a:t> </a:t>
            </a:r>
          </a:p>
          <a:p>
            <a:pPr lvl="1"/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www.cse.ust.hk/vldb2002/program-info/tutorial-slides/T5garofalalis.pdf</a:t>
            </a:r>
            <a:r>
              <a:rPr lang="en-US" sz="1400" dirty="0" smtClean="0"/>
              <a:t> </a:t>
            </a:r>
            <a:endParaRPr lang="en-US" sz="1400" dirty="0" smtClean="0"/>
          </a:p>
          <a:p>
            <a:r>
              <a:rPr lang="en-US" sz="1700" dirty="0"/>
              <a:t>On prediction of individual </a:t>
            </a:r>
            <a:r>
              <a:rPr lang="en-US" sz="1700" dirty="0" smtClean="0"/>
              <a:t>sequences</a:t>
            </a:r>
            <a:endParaRPr lang="en-US" sz="1400" dirty="0"/>
          </a:p>
          <a:p>
            <a:pPr lvl="1"/>
            <a:r>
              <a:rPr lang="it-IT" sz="1400" dirty="0" smtClean="0"/>
              <a:t>Nicolo </a:t>
            </a:r>
            <a:r>
              <a:rPr lang="it-IT" sz="1400" dirty="0"/>
              <a:t>Cesa-Bianchi and Gabor Lugosi, </a:t>
            </a:r>
            <a:r>
              <a:rPr lang="it-IT" sz="1400" dirty="0" smtClean="0"/>
              <a:t>1999</a:t>
            </a:r>
          </a:p>
          <a:p>
            <a:r>
              <a:rPr lang="en-US" sz="1700" dirty="0" smtClean="0"/>
              <a:t>Prediction</a:t>
            </a:r>
            <a:r>
              <a:rPr lang="en-US" sz="1700" dirty="0"/>
              <a:t>, Learning, and </a:t>
            </a:r>
            <a:r>
              <a:rPr lang="en-US" sz="1700" dirty="0" smtClean="0"/>
              <a:t>Games</a:t>
            </a:r>
            <a:endParaRPr lang="en-US" sz="1400" dirty="0"/>
          </a:p>
          <a:p>
            <a:pPr lvl="1"/>
            <a:r>
              <a:rPr lang="it-IT" sz="1400" dirty="0" smtClean="0"/>
              <a:t>Nicolo </a:t>
            </a:r>
            <a:r>
              <a:rPr lang="it-IT" sz="1400" dirty="0"/>
              <a:t>Cesa-Bianchi and Gabor Lugosi, 2006</a:t>
            </a:r>
            <a:endParaRPr lang="en-US" sz="1400" dirty="0"/>
          </a:p>
          <a:p>
            <a:endParaRPr lang="en-US" sz="14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94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Acquisition.Example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 an issue predicting option price on some option exchange (e.g. CBOE)</a:t>
            </a:r>
          </a:p>
          <a:p>
            <a:pPr lvl="1"/>
            <a:r>
              <a:rPr lang="en-US" dirty="0" smtClean="0"/>
              <a:t>Stock market data</a:t>
            </a:r>
          </a:p>
          <a:p>
            <a:pPr lvl="1"/>
            <a:r>
              <a:rPr lang="en-US" dirty="0" smtClean="0"/>
              <a:t>Economic indicators</a:t>
            </a:r>
          </a:p>
          <a:p>
            <a:pPr lvl="2"/>
            <a:r>
              <a:rPr lang="en-US" dirty="0" smtClean="0"/>
              <a:t>Gross national product</a:t>
            </a:r>
          </a:p>
          <a:p>
            <a:pPr lvl="2"/>
            <a:r>
              <a:rPr lang="en-US" dirty="0" smtClean="0"/>
              <a:t>Unemployment rates</a:t>
            </a:r>
          </a:p>
          <a:p>
            <a:pPr lvl="2"/>
            <a:r>
              <a:rPr lang="en-US" dirty="0" smtClean="0"/>
              <a:t>…</a:t>
            </a:r>
          </a:p>
          <a:p>
            <a:pPr lvl="1"/>
            <a:r>
              <a:rPr lang="en-US" dirty="0" smtClean="0"/>
              <a:t>Interest rate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Overall – a big number of data sources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990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Acquisition.Problems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16738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Data is not correct</a:t>
            </a:r>
          </a:p>
          <a:p>
            <a:pPr lvl="1"/>
            <a:r>
              <a:rPr lang="en-US" sz="1600" dirty="0" smtClean="0"/>
              <a:t>Temporal data is not gathered yet</a:t>
            </a:r>
          </a:p>
          <a:p>
            <a:pPr lvl="1"/>
            <a:r>
              <a:rPr lang="en-US" sz="1600" dirty="0" smtClean="0"/>
              <a:t>Data </a:t>
            </a:r>
            <a:r>
              <a:rPr lang="en-US" sz="1600" dirty="0"/>
              <a:t>was generated without exercising proper </a:t>
            </a:r>
            <a:r>
              <a:rPr lang="en-US" sz="1600" dirty="0" smtClean="0"/>
              <a:t>care</a:t>
            </a:r>
          </a:p>
          <a:p>
            <a:r>
              <a:rPr lang="en-US" dirty="0" smtClean="0"/>
              <a:t>Data is not timely</a:t>
            </a:r>
          </a:p>
          <a:p>
            <a:pPr lvl="1"/>
            <a:r>
              <a:rPr lang="en-US" sz="1600" dirty="0"/>
              <a:t>Data was generated through a system or process that is not fast enough to meet the needs of the business or the big data objective.</a:t>
            </a:r>
            <a:endParaRPr lang="en-US" sz="1600" dirty="0" smtClean="0"/>
          </a:p>
          <a:p>
            <a:r>
              <a:rPr lang="en-US" dirty="0" smtClean="0"/>
              <a:t>Data is not indexed</a:t>
            </a:r>
          </a:p>
          <a:p>
            <a:pPr lvl="1"/>
            <a:r>
              <a:rPr lang="en-US" sz="1600" dirty="0" smtClean="0"/>
              <a:t>Data </a:t>
            </a:r>
            <a:r>
              <a:rPr lang="en-US" sz="1600" dirty="0"/>
              <a:t>was generated without considering the needs or business objectives</a:t>
            </a:r>
            <a:endParaRPr lang="en-US" sz="1600" dirty="0" smtClean="0"/>
          </a:p>
          <a:p>
            <a:r>
              <a:rPr lang="en-US" dirty="0" smtClean="0"/>
              <a:t>Data is not present</a:t>
            </a:r>
          </a:p>
          <a:p>
            <a:pPr lvl="1"/>
            <a:r>
              <a:rPr lang="en-US" sz="1600" dirty="0" smtClean="0"/>
              <a:t>Not yet present</a:t>
            </a:r>
          </a:p>
          <a:p>
            <a:pPr lvl="1"/>
            <a:r>
              <a:rPr lang="en-US" sz="1600" dirty="0" smtClean="0"/>
              <a:t>Server failure</a:t>
            </a:r>
          </a:p>
          <a:p>
            <a:pPr lvl="1"/>
            <a:r>
              <a:rPr lang="en-US" sz="1600" dirty="0" smtClean="0"/>
              <a:t>Unannounced change in schema</a:t>
            </a:r>
          </a:p>
          <a:p>
            <a:r>
              <a:rPr lang="en-US" sz="1900" dirty="0" smtClean="0"/>
              <a:t>Data is not consistent</a:t>
            </a:r>
          </a:p>
          <a:p>
            <a:pPr lvl="1"/>
            <a:r>
              <a:rPr lang="en-US" sz="1600" dirty="0" smtClean="0"/>
              <a:t>New data sources appear, old one disappear (IPad - telegraph)</a:t>
            </a:r>
          </a:p>
          <a:p>
            <a:pPr lvl="1"/>
            <a:endParaRPr lang="en-US" sz="19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61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err="1" smtClean="0"/>
              <a:t>Acquisition.Solutions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Eventual consistency (EC) – event sourcing (event chain, history), CQRS</a:t>
            </a:r>
            <a:endParaRPr lang="en-US" dirty="0"/>
          </a:p>
          <a:p>
            <a:pPr lvl="1"/>
            <a:r>
              <a:rPr lang="en-US" dirty="0" smtClean="0"/>
              <a:t>How to provide confidence that data is distributed to all servers?</a:t>
            </a:r>
          </a:p>
          <a:p>
            <a:r>
              <a:rPr lang="en-US" dirty="0" smtClean="0"/>
              <a:t>Temporal consistency (TC) + materialized views – </a:t>
            </a:r>
            <a:r>
              <a:rPr lang="en-US" dirty="0" err="1" smtClean="0"/>
              <a:t>Golab</a:t>
            </a:r>
            <a:r>
              <a:rPr lang="en-US" dirty="0" smtClean="0"/>
              <a:t> and Johnson (2013)</a:t>
            </a:r>
          </a:p>
          <a:p>
            <a:pPr lvl="1"/>
            <a:r>
              <a:rPr lang="en-US" dirty="0" smtClean="0"/>
              <a:t>May data collection provide sufficiently trustworthy data up to time t to build materialized view?</a:t>
            </a:r>
          </a:p>
          <a:p>
            <a:r>
              <a:rPr lang="en-US" dirty="0" smtClean="0"/>
              <a:t>Real-time scheduling (RTS) – hard/firm/soft, </a:t>
            </a:r>
            <a:r>
              <a:rPr lang="en-US" dirty="0"/>
              <a:t>bounded-tardiness scheduling </a:t>
            </a:r>
            <a:endParaRPr lang="en-US" dirty="0" smtClean="0"/>
          </a:p>
          <a:p>
            <a:pPr lvl="1"/>
            <a:r>
              <a:rPr lang="en-US" dirty="0" smtClean="0"/>
              <a:t>How to decide which task to perform first/discard/delay?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390650" y="5964228"/>
            <a:ext cx="6096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Consistency in a Stream </a:t>
            </a:r>
            <a:r>
              <a:rPr lang="en-US" sz="1200" dirty="0" smtClean="0"/>
              <a:t>Warehouse, </a:t>
            </a:r>
            <a:r>
              <a:rPr lang="en-US" sz="1200" dirty="0"/>
              <a:t>Lukasz </a:t>
            </a:r>
            <a:r>
              <a:rPr lang="en-US" sz="1200" dirty="0" err="1"/>
              <a:t>Golab</a:t>
            </a:r>
            <a:r>
              <a:rPr lang="en-US" sz="1200" dirty="0"/>
              <a:t> and Theodore Johnson, AT&amp;T Labs – Research , 2013</a:t>
            </a:r>
          </a:p>
        </p:txBody>
      </p:sp>
    </p:spTree>
    <p:extLst>
      <p:ext uri="{BB962C8B-B14F-4D97-AF65-F5344CB8AC3E}">
        <p14:creationId xmlns:p14="http://schemas.microsoft.com/office/powerpoint/2010/main" val="263522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6</a:t>
            </a:fld>
            <a:endParaRPr lang="en-US" dirty="0"/>
          </a:p>
        </p:txBody>
      </p:sp>
      <p:pic>
        <p:nvPicPr>
          <p:cNvPr id="1026" name="Picture 2" descr="Image result for questi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969" y="1318169"/>
            <a:ext cx="9098462" cy="454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385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Acquisition.TC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590286"/>
              </p:ext>
            </p:extLst>
          </p:nvPr>
        </p:nvGraphicFramePr>
        <p:xfrm>
          <a:off x="1390648" y="1727202"/>
          <a:ext cx="10155470" cy="34311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5547">
                  <a:extLst>
                    <a:ext uri="{9D8B030D-6E8A-4147-A177-3AD203B41FA5}">
                      <a16:colId xmlns:a16="http://schemas.microsoft.com/office/drawing/2014/main" val="4148901952"/>
                    </a:ext>
                  </a:extLst>
                </a:gridCol>
                <a:gridCol w="1015547">
                  <a:extLst>
                    <a:ext uri="{9D8B030D-6E8A-4147-A177-3AD203B41FA5}">
                      <a16:colId xmlns:a16="http://schemas.microsoft.com/office/drawing/2014/main" val="4236052352"/>
                    </a:ext>
                  </a:extLst>
                </a:gridCol>
                <a:gridCol w="1015547">
                  <a:extLst>
                    <a:ext uri="{9D8B030D-6E8A-4147-A177-3AD203B41FA5}">
                      <a16:colId xmlns:a16="http://schemas.microsoft.com/office/drawing/2014/main" val="697322141"/>
                    </a:ext>
                  </a:extLst>
                </a:gridCol>
                <a:gridCol w="1015547">
                  <a:extLst>
                    <a:ext uri="{9D8B030D-6E8A-4147-A177-3AD203B41FA5}">
                      <a16:colId xmlns:a16="http://schemas.microsoft.com/office/drawing/2014/main" val="1741277472"/>
                    </a:ext>
                  </a:extLst>
                </a:gridCol>
                <a:gridCol w="1015547">
                  <a:extLst>
                    <a:ext uri="{9D8B030D-6E8A-4147-A177-3AD203B41FA5}">
                      <a16:colId xmlns:a16="http://schemas.microsoft.com/office/drawing/2014/main" val="2463178513"/>
                    </a:ext>
                  </a:extLst>
                </a:gridCol>
                <a:gridCol w="1015547">
                  <a:extLst>
                    <a:ext uri="{9D8B030D-6E8A-4147-A177-3AD203B41FA5}">
                      <a16:colId xmlns:a16="http://schemas.microsoft.com/office/drawing/2014/main" val="4256154249"/>
                    </a:ext>
                  </a:extLst>
                </a:gridCol>
                <a:gridCol w="1015547">
                  <a:extLst>
                    <a:ext uri="{9D8B030D-6E8A-4147-A177-3AD203B41FA5}">
                      <a16:colId xmlns:a16="http://schemas.microsoft.com/office/drawing/2014/main" val="2064648630"/>
                    </a:ext>
                  </a:extLst>
                </a:gridCol>
                <a:gridCol w="1015547">
                  <a:extLst>
                    <a:ext uri="{9D8B030D-6E8A-4147-A177-3AD203B41FA5}">
                      <a16:colId xmlns:a16="http://schemas.microsoft.com/office/drawing/2014/main" val="4024728086"/>
                    </a:ext>
                  </a:extLst>
                </a:gridCol>
                <a:gridCol w="1015547">
                  <a:extLst>
                    <a:ext uri="{9D8B030D-6E8A-4147-A177-3AD203B41FA5}">
                      <a16:colId xmlns:a16="http://schemas.microsoft.com/office/drawing/2014/main" val="4159000768"/>
                    </a:ext>
                  </a:extLst>
                </a:gridCol>
                <a:gridCol w="1015547">
                  <a:extLst>
                    <a:ext uri="{9D8B030D-6E8A-4147-A177-3AD203B41FA5}">
                      <a16:colId xmlns:a16="http://schemas.microsoft.com/office/drawing/2014/main" val="3740900854"/>
                    </a:ext>
                  </a:extLst>
                </a:gridCol>
              </a:tblGrid>
              <a:tr h="5860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DS1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4415015"/>
                  </a:ext>
                </a:extLst>
              </a:tr>
              <a:tr h="5860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DS2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745712"/>
                  </a:ext>
                </a:extLst>
              </a:tr>
              <a:tr h="5860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DS3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7354895"/>
                  </a:ext>
                </a:extLst>
              </a:tr>
              <a:tr h="58603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DS4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1623351"/>
                  </a:ext>
                </a:extLst>
              </a:tr>
              <a:tr h="5009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1273106"/>
                  </a:ext>
                </a:extLst>
              </a:tr>
              <a:tr h="586037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0548396"/>
                  </a:ext>
                </a:extLst>
              </a:tr>
            </a:tbl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9918700" y="5334000"/>
            <a:ext cx="1778000" cy="369332"/>
            <a:chOff x="9918700" y="5334000"/>
            <a:chExt cx="1778000" cy="369332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9918700" y="5334000"/>
              <a:ext cx="177800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0458450" y="5334000"/>
              <a:ext cx="698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893564" y="2171700"/>
            <a:ext cx="2884936" cy="2057400"/>
            <a:chOff x="2893564" y="2171700"/>
            <a:chExt cx="2884936" cy="2057400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2893564" y="2171700"/>
              <a:ext cx="0" cy="8001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2893564" y="2717800"/>
              <a:ext cx="916436" cy="2921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3797300" y="2730500"/>
              <a:ext cx="1955800" cy="10414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5765800" y="3771900"/>
              <a:ext cx="12700" cy="45720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454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smtClean="0"/>
              <a:t>Acquisition.TC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8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390650" y="5964228"/>
            <a:ext cx="4972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Consistency in a Stream </a:t>
            </a:r>
            <a:r>
              <a:rPr lang="en-US" sz="1200" dirty="0" smtClean="0"/>
              <a:t>Warehouse, </a:t>
            </a:r>
            <a:r>
              <a:rPr lang="en-US" sz="1200" dirty="0"/>
              <a:t>Lukasz </a:t>
            </a:r>
            <a:r>
              <a:rPr lang="en-US" sz="1200" dirty="0" err="1"/>
              <a:t>Golab</a:t>
            </a:r>
            <a:r>
              <a:rPr lang="en-US" sz="1200" dirty="0"/>
              <a:t> and Theodore Johnson, AT&amp;T Labs – Research , 2013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574069" y="5964228"/>
            <a:ext cx="49720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Example: gross domestic product</a:t>
            </a:r>
            <a:endParaRPr lang="en-US" sz="1200" dirty="0"/>
          </a:p>
        </p:txBody>
      </p:sp>
      <p:grpSp>
        <p:nvGrpSpPr>
          <p:cNvPr id="77" name="Group 76"/>
          <p:cNvGrpSpPr/>
          <p:nvPr/>
        </p:nvGrpSpPr>
        <p:grpSpPr>
          <a:xfrm>
            <a:off x="1390650" y="2199193"/>
            <a:ext cx="4419600" cy="2681793"/>
            <a:chOff x="1390650" y="2199193"/>
            <a:chExt cx="4419600" cy="2681793"/>
          </a:xfrm>
        </p:grpSpPr>
        <p:sp>
          <p:nvSpPr>
            <p:cNvPr id="3" name="Oval 2"/>
            <p:cNvSpPr/>
            <p:nvPr/>
          </p:nvSpPr>
          <p:spPr>
            <a:xfrm>
              <a:off x="1390650" y="2199193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DS1</a:t>
              </a:r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2559050" y="2213986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DS2</a:t>
              </a:r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3727450" y="2207805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DS3</a:t>
              </a:r>
              <a:endParaRPr lang="en-US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4895850" y="2207805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DS4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3168650" y="3966586"/>
              <a:ext cx="914400" cy="914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RES</a:t>
              </a:r>
              <a:endParaRPr lang="en-US" dirty="0"/>
            </a:p>
          </p:txBody>
        </p:sp>
        <p:cxnSp>
          <p:nvCxnSpPr>
            <p:cNvPr id="10" name="Straight Arrow Connector 9"/>
            <p:cNvCxnSpPr>
              <a:stCxn id="3" idx="4"/>
              <a:endCxn id="24" idx="0"/>
            </p:cNvCxnSpPr>
            <p:nvPr/>
          </p:nvCxnSpPr>
          <p:spPr>
            <a:xfrm>
              <a:off x="1847850" y="3113593"/>
              <a:ext cx="1778000" cy="8529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8" idx="4"/>
              <a:endCxn id="24" idx="0"/>
            </p:cNvCxnSpPr>
            <p:nvPr/>
          </p:nvCxnSpPr>
          <p:spPr>
            <a:xfrm>
              <a:off x="3016250" y="3128386"/>
              <a:ext cx="609600" cy="8382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22" idx="4"/>
              <a:endCxn id="24" idx="0"/>
            </p:cNvCxnSpPr>
            <p:nvPr/>
          </p:nvCxnSpPr>
          <p:spPr>
            <a:xfrm flipH="1">
              <a:off x="3625850" y="3122205"/>
              <a:ext cx="558800" cy="844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stCxn id="23" idx="4"/>
              <a:endCxn id="24" idx="0"/>
            </p:cNvCxnSpPr>
            <p:nvPr/>
          </p:nvCxnSpPr>
          <p:spPr>
            <a:xfrm flipH="1">
              <a:off x="3625850" y="3122205"/>
              <a:ext cx="1727200" cy="84438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6699250" y="324160"/>
            <a:ext cx="5207000" cy="5291265"/>
            <a:chOff x="6699250" y="324160"/>
            <a:chExt cx="5207000" cy="5291265"/>
          </a:xfrm>
        </p:grpSpPr>
        <p:grpSp>
          <p:nvGrpSpPr>
            <p:cNvPr id="78" name="Group 77"/>
            <p:cNvGrpSpPr/>
            <p:nvPr/>
          </p:nvGrpSpPr>
          <p:grpSpPr>
            <a:xfrm>
              <a:off x="6699250" y="324160"/>
              <a:ext cx="5207000" cy="5291265"/>
              <a:chOff x="6699250" y="82860"/>
              <a:chExt cx="5207000" cy="5291265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7486650" y="8286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DS1</a:t>
                </a:r>
                <a:endParaRPr lang="en-US"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8655050" y="97653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DS2</a:t>
                </a:r>
                <a:endParaRPr lang="en-US" dirty="0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9823450" y="91472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DS3</a:t>
                </a:r>
                <a:endParaRPr lang="en-US" dirty="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0991850" y="91472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DS4</a:t>
                </a:r>
                <a:endParaRPr lang="en-US" dirty="0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6699250" y="171450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IR1</a:t>
                </a:r>
                <a:endParaRPr lang="en-US" dirty="0"/>
              </a:p>
            </p:txBody>
          </p:sp>
          <p:cxnSp>
            <p:nvCxnSpPr>
              <p:cNvPr id="34" name="Straight Arrow Connector 33"/>
              <p:cNvCxnSpPr>
                <a:stCxn id="29" idx="4"/>
                <a:endCxn id="33" idx="0"/>
              </p:cNvCxnSpPr>
              <p:nvPr/>
            </p:nvCxnSpPr>
            <p:spPr>
              <a:xfrm flipH="1">
                <a:off x="7156450" y="997260"/>
                <a:ext cx="787400" cy="7172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>
                <a:stCxn id="30" idx="4"/>
                <a:endCxn id="33" idx="0"/>
              </p:cNvCxnSpPr>
              <p:nvPr/>
            </p:nvCxnSpPr>
            <p:spPr>
              <a:xfrm flipH="1">
                <a:off x="7156450" y="1012053"/>
                <a:ext cx="1955800" cy="7024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>
                <a:stCxn id="31" idx="4"/>
                <a:endCxn id="33" idx="0"/>
              </p:cNvCxnSpPr>
              <p:nvPr/>
            </p:nvCxnSpPr>
            <p:spPr>
              <a:xfrm flipH="1">
                <a:off x="7156450" y="1005872"/>
                <a:ext cx="3124200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/>
              <p:cNvCxnSpPr>
                <a:stCxn id="32" idx="4"/>
                <a:endCxn id="33" idx="0"/>
              </p:cNvCxnSpPr>
              <p:nvPr/>
            </p:nvCxnSpPr>
            <p:spPr>
              <a:xfrm flipH="1">
                <a:off x="7156450" y="1005872"/>
                <a:ext cx="4292600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/>
              <p:cNvSpPr/>
              <p:nvPr/>
            </p:nvSpPr>
            <p:spPr>
              <a:xfrm>
                <a:off x="8655050" y="1781296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IR1</a:t>
                </a:r>
                <a:endParaRPr lang="en-US" dirty="0"/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10980969" y="171450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IR1</a:t>
                </a:r>
                <a:endParaRPr lang="en-US" dirty="0"/>
              </a:p>
            </p:txBody>
          </p:sp>
          <p:cxnSp>
            <p:nvCxnSpPr>
              <p:cNvPr id="45" name="Straight Arrow Connector 44"/>
              <p:cNvCxnSpPr>
                <a:stCxn id="31" idx="4"/>
                <a:endCxn id="43" idx="0"/>
              </p:cNvCxnSpPr>
              <p:nvPr/>
            </p:nvCxnSpPr>
            <p:spPr>
              <a:xfrm>
                <a:off x="10280650" y="1005872"/>
                <a:ext cx="1157519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>
                <a:stCxn id="32" idx="4"/>
                <a:endCxn id="43" idx="0"/>
              </p:cNvCxnSpPr>
              <p:nvPr/>
            </p:nvCxnSpPr>
            <p:spPr>
              <a:xfrm flipH="1">
                <a:off x="11438169" y="1005872"/>
                <a:ext cx="10881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>
                <a:stCxn id="30" idx="4"/>
                <a:endCxn id="42" idx="0"/>
              </p:cNvCxnSpPr>
              <p:nvPr/>
            </p:nvCxnSpPr>
            <p:spPr>
              <a:xfrm>
                <a:off x="9112250" y="1012053"/>
                <a:ext cx="0" cy="7692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>
                <a:stCxn id="31" idx="4"/>
                <a:endCxn id="42" idx="0"/>
              </p:cNvCxnSpPr>
              <p:nvPr/>
            </p:nvCxnSpPr>
            <p:spPr>
              <a:xfrm flipH="1">
                <a:off x="9112250" y="1005872"/>
                <a:ext cx="1168400" cy="7754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Oval 53"/>
              <p:cNvSpPr/>
              <p:nvPr/>
            </p:nvSpPr>
            <p:spPr>
              <a:xfrm>
                <a:off x="9823450" y="3082889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IR2</a:t>
                </a:r>
                <a:endParaRPr lang="en-US" dirty="0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7486650" y="3090286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IR2</a:t>
                </a:r>
                <a:endParaRPr lang="en-US" dirty="0"/>
              </a:p>
            </p:txBody>
          </p:sp>
          <p:cxnSp>
            <p:nvCxnSpPr>
              <p:cNvPr id="57" name="Straight Arrow Connector 56"/>
              <p:cNvCxnSpPr>
                <a:stCxn id="29" idx="4"/>
                <a:endCxn id="55" idx="0"/>
              </p:cNvCxnSpPr>
              <p:nvPr/>
            </p:nvCxnSpPr>
            <p:spPr>
              <a:xfrm>
                <a:off x="7943850" y="997260"/>
                <a:ext cx="0" cy="209302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>
                <a:stCxn id="43" idx="4"/>
                <a:endCxn id="55" idx="0"/>
              </p:cNvCxnSpPr>
              <p:nvPr/>
            </p:nvCxnSpPr>
            <p:spPr>
              <a:xfrm flipH="1">
                <a:off x="7943850" y="2628900"/>
                <a:ext cx="3494319" cy="4613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/>
              <p:cNvCxnSpPr>
                <a:stCxn id="42" idx="4"/>
                <a:endCxn id="55" idx="0"/>
              </p:cNvCxnSpPr>
              <p:nvPr/>
            </p:nvCxnSpPr>
            <p:spPr>
              <a:xfrm flipH="1">
                <a:off x="7943850" y="2695696"/>
                <a:ext cx="1168400" cy="3945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Arrow Connector 68"/>
              <p:cNvCxnSpPr>
                <a:stCxn id="42" idx="4"/>
                <a:endCxn id="54" idx="0"/>
              </p:cNvCxnSpPr>
              <p:nvPr/>
            </p:nvCxnSpPr>
            <p:spPr>
              <a:xfrm>
                <a:off x="9112250" y="2695696"/>
                <a:ext cx="1168400" cy="38719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>
                <a:stCxn id="43" idx="4"/>
                <a:endCxn id="54" idx="0"/>
              </p:cNvCxnSpPr>
              <p:nvPr/>
            </p:nvCxnSpPr>
            <p:spPr>
              <a:xfrm flipH="1">
                <a:off x="10280650" y="2628900"/>
                <a:ext cx="1157519" cy="4539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Oval 71"/>
              <p:cNvSpPr/>
              <p:nvPr/>
            </p:nvSpPr>
            <p:spPr>
              <a:xfrm>
                <a:off x="8655050" y="4459725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RES</a:t>
                </a:r>
                <a:endParaRPr lang="en-US" dirty="0"/>
              </a:p>
            </p:txBody>
          </p:sp>
          <p:cxnSp>
            <p:nvCxnSpPr>
              <p:cNvPr id="74" name="Straight Arrow Connector 73"/>
              <p:cNvCxnSpPr>
                <a:stCxn id="55" idx="4"/>
                <a:endCxn id="72" idx="0"/>
              </p:cNvCxnSpPr>
              <p:nvPr/>
            </p:nvCxnSpPr>
            <p:spPr>
              <a:xfrm>
                <a:off x="7943850" y="4004686"/>
                <a:ext cx="1168400" cy="4550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>
                <a:stCxn id="54" idx="4"/>
                <a:endCxn id="72" idx="0"/>
              </p:cNvCxnSpPr>
              <p:nvPr/>
            </p:nvCxnSpPr>
            <p:spPr>
              <a:xfrm flipH="1">
                <a:off x="9112250" y="3997289"/>
                <a:ext cx="1168400" cy="46243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Oval 78"/>
            <p:cNvSpPr/>
            <p:nvPr/>
          </p:nvSpPr>
          <p:spPr>
            <a:xfrm>
              <a:off x="6699250" y="4696253"/>
              <a:ext cx="914400" cy="914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RES</a:t>
              </a:r>
              <a:endParaRPr lang="en-US" dirty="0"/>
            </a:p>
          </p:txBody>
        </p:sp>
        <p:cxnSp>
          <p:nvCxnSpPr>
            <p:cNvPr id="83" name="Straight Arrow Connector 82"/>
            <p:cNvCxnSpPr>
              <a:stCxn id="55" idx="4"/>
              <a:endCxn id="79" idx="0"/>
            </p:cNvCxnSpPr>
            <p:nvPr/>
          </p:nvCxnSpPr>
          <p:spPr>
            <a:xfrm flipH="1">
              <a:off x="7156450" y="4245986"/>
              <a:ext cx="787400" cy="450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33" idx="4"/>
              <a:endCxn id="79" idx="0"/>
            </p:cNvCxnSpPr>
            <p:nvPr/>
          </p:nvCxnSpPr>
          <p:spPr>
            <a:xfrm>
              <a:off x="7156450" y="2870200"/>
              <a:ext cx="0" cy="18260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24743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dirty="0" err="1" smtClean="0"/>
              <a:t>Acquisition.TC.Query</a:t>
            </a:r>
            <a:r>
              <a:rPr lang="en-US" dirty="0" smtClean="0"/>
              <a:t> consistency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27E0-39A7-4C43-BF4B-803919D0765B}" type="datetime1">
              <a:rPr lang="en-US" smtClean="0"/>
              <a:t>4/24/2017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Prepared for BDA's Academic Seminar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4069" y="1428750"/>
            <a:ext cx="5200650" cy="19812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574069" y="3606800"/>
            <a:ext cx="5200649" cy="20320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Open(B(d))</a:t>
            </a:r>
            <a:r>
              <a:rPr lang="en-US" dirty="0"/>
              <a:t> if data exist or might exist in B(d). </a:t>
            </a:r>
            <a:endParaRPr lang="en-US" dirty="0" smtClean="0"/>
          </a:p>
          <a:p>
            <a:r>
              <a:rPr lang="en-US" b="1" dirty="0" smtClean="0"/>
              <a:t>Closed(B(d</a:t>
            </a:r>
            <a:r>
              <a:rPr lang="en-US" b="1" dirty="0"/>
              <a:t>))</a:t>
            </a:r>
            <a:r>
              <a:rPr lang="en-US" dirty="0"/>
              <a:t> if we do not expect any more updates to B(d) according to a supplied definition of expectation; e.g., that data can be at most 15 minutes late. </a:t>
            </a:r>
            <a:endParaRPr lang="en-US" dirty="0" smtClean="0"/>
          </a:p>
          <a:p>
            <a:r>
              <a:rPr lang="en-US" b="1" dirty="0" smtClean="0"/>
              <a:t>Complete(B(d</a:t>
            </a:r>
            <a:r>
              <a:rPr lang="en-US" b="1" dirty="0"/>
              <a:t>)) </a:t>
            </a:r>
            <a:r>
              <a:rPr lang="en-US" dirty="0"/>
              <a:t>if Closed(B(d)) and all expected data have arrived (i.e., no data are permanently lost).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90650" y="5964228"/>
            <a:ext cx="4972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Consistency in a Stream </a:t>
            </a:r>
            <a:r>
              <a:rPr lang="en-US" sz="1200" dirty="0" smtClean="0"/>
              <a:t>Warehouse, </a:t>
            </a:r>
            <a:r>
              <a:rPr lang="en-US" sz="1200" dirty="0"/>
              <a:t>Lukasz </a:t>
            </a:r>
            <a:r>
              <a:rPr lang="en-US" sz="1200" dirty="0" err="1"/>
              <a:t>Golab</a:t>
            </a:r>
            <a:r>
              <a:rPr lang="en-US" sz="1200" dirty="0"/>
              <a:t> and Theodore Johnson, AT&amp;T Labs – Research , 2013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574069" y="5964228"/>
            <a:ext cx="49720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Example: gross domestic product</a:t>
            </a:r>
            <a:endParaRPr lang="en-US" sz="1200" dirty="0"/>
          </a:p>
        </p:txBody>
      </p:sp>
      <p:grpSp>
        <p:nvGrpSpPr>
          <p:cNvPr id="66" name="Group 65"/>
          <p:cNvGrpSpPr/>
          <p:nvPr/>
        </p:nvGrpSpPr>
        <p:grpSpPr>
          <a:xfrm>
            <a:off x="1423378" y="1428750"/>
            <a:ext cx="4348772" cy="4216468"/>
            <a:chOff x="6699250" y="324160"/>
            <a:chExt cx="5207000" cy="5291265"/>
          </a:xfrm>
        </p:grpSpPr>
        <p:grpSp>
          <p:nvGrpSpPr>
            <p:cNvPr id="67" name="Group 66"/>
            <p:cNvGrpSpPr/>
            <p:nvPr/>
          </p:nvGrpSpPr>
          <p:grpSpPr>
            <a:xfrm>
              <a:off x="6699250" y="324160"/>
              <a:ext cx="5207000" cy="5291265"/>
              <a:chOff x="6699250" y="82860"/>
              <a:chExt cx="5207000" cy="5291265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7486650" y="8286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DS1</a:t>
                </a:r>
                <a:endParaRPr lang="en-US" sz="1600" dirty="0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8655050" y="97653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DS2</a:t>
                </a:r>
                <a:endParaRPr lang="en-US" sz="1600" dirty="0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9823450" y="91472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DS3</a:t>
                </a:r>
                <a:endParaRPr lang="en-US" sz="1600" dirty="0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10991850" y="91472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DS4</a:t>
                </a:r>
                <a:endParaRPr lang="en-US" sz="1600" dirty="0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6699250" y="171450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IR1</a:t>
                </a:r>
                <a:endParaRPr lang="en-US" sz="1600" dirty="0"/>
              </a:p>
            </p:txBody>
          </p:sp>
          <p:cxnSp>
            <p:nvCxnSpPr>
              <p:cNvPr id="76" name="Straight Arrow Connector 75"/>
              <p:cNvCxnSpPr>
                <a:stCxn id="71" idx="4"/>
                <a:endCxn id="75" idx="0"/>
              </p:cNvCxnSpPr>
              <p:nvPr/>
            </p:nvCxnSpPr>
            <p:spPr>
              <a:xfrm flipH="1">
                <a:off x="7156450" y="997260"/>
                <a:ext cx="787400" cy="71724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/>
              <p:cNvCxnSpPr>
                <a:stCxn id="72" idx="4"/>
                <a:endCxn id="75" idx="0"/>
              </p:cNvCxnSpPr>
              <p:nvPr/>
            </p:nvCxnSpPr>
            <p:spPr>
              <a:xfrm flipH="1">
                <a:off x="7156450" y="1012053"/>
                <a:ext cx="1955800" cy="70244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Arrow Connector 77"/>
              <p:cNvCxnSpPr>
                <a:stCxn id="73" idx="4"/>
                <a:endCxn id="75" idx="0"/>
              </p:cNvCxnSpPr>
              <p:nvPr/>
            </p:nvCxnSpPr>
            <p:spPr>
              <a:xfrm flipH="1">
                <a:off x="7156450" y="1005872"/>
                <a:ext cx="3124200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/>
              <p:cNvCxnSpPr>
                <a:stCxn id="74" idx="4"/>
                <a:endCxn id="75" idx="0"/>
              </p:cNvCxnSpPr>
              <p:nvPr/>
            </p:nvCxnSpPr>
            <p:spPr>
              <a:xfrm flipH="1">
                <a:off x="7156450" y="1005872"/>
                <a:ext cx="4292600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Oval 79"/>
              <p:cNvSpPr/>
              <p:nvPr/>
            </p:nvSpPr>
            <p:spPr>
              <a:xfrm>
                <a:off x="8655050" y="1781296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IR1</a:t>
                </a:r>
                <a:endParaRPr lang="en-US" sz="1600" dirty="0"/>
              </a:p>
            </p:txBody>
          </p:sp>
          <p:sp>
            <p:nvSpPr>
              <p:cNvPr id="81" name="Oval 80"/>
              <p:cNvSpPr/>
              <p:nvPr/>
            </p:nvSpPr>
            <p:spPr>
              <a:xfrm>
                <a:off x="10980969" y="1714500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IR1</a:t>
                </a:r>
                <a:endParaRPr lang="en-US" sz="1600" dirty="0"/>
              </a:p>
            </p:txBody>
          </p:sp>
          <p:cxnSp>
            <p:nvCxnSpPr>
              <p:cNvPr id="82" name="Straight Arrow Connector 81"/>
              <p:cNvCxnSpPr>
                <a:stCxn id="73" idx="4"/>
                <a:endCxn id="81" idx="0"/>
              </p:cNvCxnSpPr>
              <p:nvPr/>
            </p:nvCxnSpPr>
            <p:spPr>
              <a:xfrm>
                <a:off x="10280650" y="1005872"/>
                <a:ext cx="1157519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/>
              <p:cNvCxnSpPr>
                <a:stCxn id="74" idx="4"/>
                <a:endCxn id="81" idx="0"/>
              </p:cNvCxnSpPr>
              <p:nvPr/>
            </p:nvCxnSpPr>
            <p:spPr>
              <a:xfrm flipH="1">
                <a:off x="11438169" y="1005872"/>
                <a:ext cx="10881" cy="70862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>
                <a:stCxn id="72" idx="4"/>
                <a:endCxn id="80" idx="0"/>
              </p:cNvCxnSpPr>
              <p:nvPr/>
            </p:nvCxnSpPr>
            <p:spPr>
              <a:xfrm>
                <a:off x="9112250" y="1012053"/>
                <a:ext cx="0" cy="7692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>
                <a:stCxn id="73" idx="4"/>
                <a:endCxn id="80" idx="0"/>
              </p:cNvCxnSpPr>
              <p:nvPr/>
            </p:nvCxnSpPr>
            <p:spPr>
              <a:xfrm flipH="1">
                <a:off x="9112250" y="1005872"/>
                <a:ext cx="1168400" cy="7754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Oval 85"/>
              <p:cNvSpPr/>
              <p:nvPr/>
            </p:nvSpPr>
            <p:spPr>
              <a:xfrm>
                <a:off x="9823450" y="3082889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IR2</a:t>
                </a:r>
                <a:endParaRPr lang="en-US" sz="1600" dirty="0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7486650" y="3090286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IR2</a:t>
                </a:r>
                <a:endParaRPr lang="en-US" sz="1600" dirty="0"/>
              </a:p>
            </p:txBody>
          </p:sp>
          <p:cxnSp>
            <p:nvCxnSpPr>
              <p:cNvPr id="88" name="Straight Arrow Connector 87"/>
              <p:cNvCxnSpPr>
                <a:stCxn id="71" idx="4"/>
                <a:endCxn id="87" idx="0"/>
              </p:cNvCxnSpPr>
              <p:nvPr/>
            </p:nvCxnSpPr>
            <p:spPr>
              <a:xfrm>
                <a:off x="7943850" y="997260"/>
                <a:ext cx="0" cy="209302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>
                <a:stCxn id="81" idx="4"/>
                <a:endCxn id="87" idx="0"/>
              </p:cNvCxnSpPr>
              <p:nvPr/>
            </p:nvCxnSpPr>
            <p:spPr>
              <a:xfrm flipH="1">
                <a:off x="7943850" y="2628900"/>
                <a:ext cx="3494319" cy="4613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>
                <a:stCxn id="80" idx="4"/>
                <a:endCxn id="87" idx="0"/>
              </p:cNvCxnSpPr>
              <p:nvPr/>
            </p:nvCxnSpPr>
            <p:spPr>
              <a:xfrm flipH="1">
                <a:off x="7943850" y="2695696"/>
                <a:ext cx="1168400" cy="39459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>
                <a:stCxn id="80" idx="4"/>
                <a:endCxn id="86" idx="0"/>
              </p:cNvCxnSpPr>
              <p:nvPr/>
            </p:nvCxnSpPr>
            <p:spPr>
              <a:xfrm>
                <a:off x="9112250" y="2695696"/>
                <a:ext cx="1168400" cy="38719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>
                <a:stCxn id="81" idx="4"/>
                <a:endCxn id="86" idx="0"/>
              </p:cNvCxnSpPr>
              <p:nvPr/>
            </p:nvCxnSpPr>
            <p:spPr>
              <a:xfrm flipH="1">
                <a:off x="10280650" y="2628900"/>
                <a:ext cx="1157519" cy="45398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Oval 92"/>
              <p:cNvSpPr/>
              <p:nvPr/>
            </p:nvSpPr>
            <p:spPr>
              <a:xfrm>
                <a:off x="8655050" y="4459725"/>
                <a:ext cx="914400" cy="914400"/>
              </a:xfrm>
              <a:prstGeom prst="ellipse">
                <a:avLst/>
              </a:prstGeom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dirty="0" smtClean="0"/>
                  <a:t>RES</a:t>
                </a:r>
                <a:endParaRPr lang="en-US" sz="1600" dirty="0"/>
              </a:p>
            </p:txBody>
          </p:sp>
          <p:cxnSp>
            <p:nvCxnSpPr>
              <p:cNvPr id="94" name="Straight Arrow Connector 93"/>
              <p:cNvCxnSpPr>
                <a:stCxn id="87" idx="4"/>
                <a:endCxn id="93" idx="0"/>
              </p:cNvCxnSpPr>
              <p:nvPr/>
            </p:nvCxnSpPr>
            <p:spPr>
              <a:xfrm>
                <a:off x="7943850" y="4004686"/>
                <a:ext cx="1168400" cy="45503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>
                <a:stCxn id="86" idx="4"/>
                <a:endCxn id="93" idx="0"/>
              </p:cNvCxnSpPr>
              <p:nvPr/>
            </p:nvCxnSpPr>
            <p:spPr>
              <a:xfrm flipH="1">
                <a:off x="9112250" y="3997289"/>
                <a:ext cx="1168400" cy="46243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" name="Oval 67"/>
            <p:cNvSpPr/>
            <p:nvPr/>
          </p:nvSpPr>
          <p:spPr>
            <a:xfrm>
              <a:off x="6699250" y="4696253"/>
              <a:ext cx="914400" cy="914400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RES</a:t>
              </a:r>
              <a:endParaRPr lang="en-US" sz="1600" dirty="0"/>
            </a:p>
          </p:txBody>
        </p:sp>
        <p:cxnSp>
          <p:nvCxnSpPr>
            <p:cNvPr id="69" name="Straight Arrow Connector 68"/>
            <p:cNvCxnSpPr>
              <a:stCxn id="87" idx="4"/>
              <a:endCxn id="68" idx="0"/>
            </p:cNvCxnSpPr>
            <p:nvPr/>
          </p:nvCxnSpPr>
          <p:spPr>
            <a:xfrm flipH="1">
              <a:off x="7156450" y="4245986"/>
              <a:ext cx="787400" cy="45026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>
              <a:stCxn id="75" idx="4"/>
              <a:endCxn id="68" idx="0"/>
            </p:cNvCxnSpPr>
            <p:nvPr/>
          </p:nvCxnSpPr>
          <p:spPr>
            <a:xfrm>
              <a:off x="7156450" y="2870200"/>
              <a:ext cx="0" cy="18260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82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586</TotalTime>
  <Words>1753</Words>
  <Application>Microsoft Office PowerPoint</Application>
  <PresentationFormat>Widescreen</PresentationFormat>
  <Paragraphs>374</Paragraphs>
  <Slides>27</Slides>
  <Notes>0</Notes>
  <HiddenSlides>1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Calibri</vt:lpstr>
      <vt:lpstr>Cambria Math</vt:lpstr>
      <vt:lpstr>Franklin Gothic Book</vt:lpstr>
      <vt:lpstr>Crop</vt:lpstr>
      <vt:lpstr>Temporal Data and Real-Time Algorithms</vt:lpstr>
      <vt:lpstr>Frontiers in Massive Data Analysis National Academy of Sciences, 2013</vt:lpstr>
      <vt:lpstr>Data Acquisition.Example </vt:lpstr>
      <vt:lpstr>Data Acquisition.Problems </vt:lpstr>
      <vt:lpstr>Data Acquisition.Solutions</vt:lpstr>
      <vt:lpstr>Questions?</vt:lpstr>
      <vt:lpstr>Data Acquisition.TC</vt:lpstr>
      <vt:lpstr>Data Acquisition.TC</vt:lpstr>
      <vt:lpstr>Data Acquisition.TC.Query consistency</vt:lpstr>
      <vt:lpstr>Data Acquisition.TC.Update consistency</vt:lpstr>
      <vt:lpstr>Data Acquisition.TC.Update consistency</vt:lpstr>
      <vt:lpstr>Questions?</vt:lpstr>
      <vt:lpstr>Data Acquisition.RTS</vt:lpstr>
      <vt:lpstr>Data Acquisition.RTS.Bounded-tardiness scheduling </vt:lpstr>
      <vt:lpstr>Data Acquisition.Data integrity</vt:lpstr>
      <vt:lpstr>Data Acquisition.Data integrity</vt:lpstr>
      <vt:lpstr>Data Acquisition.Challenges</vt:lpstr>
      <vt:lpstr>Questions?</vt:lpstr>
      <vt:lpstr>Data processing, representation and inference (Data PRI)</vt:lpstr>
      <vt:lpstr>Data PRI.Coding.Context tree weighting method</vt:lpstr>
      <vt:lpstr>Data PRI.Sketching.Querying and Mining Data Streams: You Only Get One Look</vt:lpstr>
      <vt:lpstr>Data PRI. FTRL</vt:lpstr>
      <vt:lpstr>Data PRI. Stanford Data Stream Management System </vt:lpstr>
      <vt:lpstr>System and hardware (SHW) for temporal datasets</vt:lpstr>
      <vt:lpstr>SHW for temporal datasets.Noise</vt:lpstr>
      <vt:lpstr>References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Temporal Data and Real-Time Algorithms</dc:title>
  <dc:creator>Artemiy Firsov</dc:creator>
  <cp:lastModifiedBy>Artemiy Firsov</cp:lastModifiedBy>
  <cp:revision>51</cp:revision>
  <dcterms:created xsi:type="dcterms:W3CDTF">2017-04-11T16:40:11Z</dcterms:created>
  <dcterms:modified xsi:type="dcterms:W3CDTF">2017-04-24T15:28:35Z</dcterms:modified>
</cp:coreProperties>
</file>